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3" r:id="rId2"/>
    <p:sldId id="262" r:id="rId3"/>
    <p:sldId id="260"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5" r:id="rId45"/>
    <p:sldId id="304"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1" d="100"/>
          <a:sy n="81" d="100"/>
        </p:scale>
        <p:origin x="-25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9/17/2025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9/17/2025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9/17/2025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9/17/2025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Word_Document1.doc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830997"/>
          </a:xfrm>
          <a:prstGeom prst="rect">
            <a:avLst/>
          </a:prstGeom>
          <a:noFill/>
        </p:spPr>
        <p:txBody>
          <a:bodyPr wrap="square">
            <a:spAutoFit/>
          </a:bodyPr>
          <a:lstStyle/>
          <a:p>
            <a:pPr algn="ctr">
              <a:defRPr sz="1400" b="1">
                <a:solidFill>
                  <a:srgbClr val="000000"/>
                </a:solidFill>
              </a:defRPr>
            </a:pPr>
            <a:r>
              <a:rPr lang="en-US" sz="2400" dirty="0" smtClean="0"/>
              <a:t>HĐĐ XÃ CÀ ĐAM</a:t>
            </a:r>
          </a:p>
          <a:p>
            <a:pPr algn="ctr">
              <a:defRPr sz="1400" b="1">
                <a:solidFill>
                  <a:srgbClr val="000000"/>
                </a:solidFill>
              </a:defRPr>
            </a:pPr>
            <a:r>
              <a:rPr lang="en-US" sz="2400" dirty="0" smtClean="0"/>
              <a:t>LIÊN ĐỘI TRƯỜNG </a:t>
            </a:r>
            <a:r>
              <a:rPr sz="2400" dirty="0" smtClean="0"/>
              <a:t>TH&amp;THCS </a:t>
            </a:r>
            <a:r>
              <a:rPr lang="en-US" sz="2400" dirty="0" smtClean="0"/>
              <a:t>TRÀ TÂN</a:t>
            </a:r>
            <a:endParaRPr sz="2400" dirty="0"/>
          </a:p>
        </p:txBody>
      </p:sp>
      <p:sp>
        <p:nvSpPr>
          <p:cNvPr id="6" name="TextBox 5"/>
          <p:cNvSpPr txBox="1"/>
          <p:nvPr/>
        </p:nvSpPr>
        <p:spPr>
          <a:xfrm>
            <a:off x="1188720" y="2560320"/>
            <a:ext cx="10806764" cy="3570208"/>
          </a:xfrm>
          <a:prstGeom prst="rect">
            <a:avLst/>
          </a:prstGeom>
          <a:noFill/>
        </p:spPr>
        <p:txBody>
          <a:bodyPr wrap="square">
            <a:spAutoFit/>
          </a:bodyPr>
          <a:lstStyle/>
          <a:p>
            <a:endParaRPr dirty="0"/>
          </a:p>
          <a:p>
            <a:pPr algn="ctr">
              <a:defRPr sz="3600" b="1">
                <a:solidFill>
                  <a:srgbClr val="C80000"/>
                </a:solidFill>
              </a:defRPr>
            </a:pPr>
            <a:r>
              <a:rPr lang="en-US" sz="6000" dirty="0" smtClean="0">
                <a:latin typeface="Banmai Times" pitchFamily="18" charset="0"/>
              </a:rPr>
              <a:t>ĐẠI HỘI LIÊN ĐỘI</a:t>
            </a:r>
            <a:endParaRPr lang="en-US" sz="6000" dirty="0" smtClean="0">
              <a:latin typeface="Banmai Times" pitchFamily="18" charset="0"/>
            </a:endParaRPr>
          </a:p>
          <a:p>
            <a:pPr algn="ctr">
              <a:defRPr sz="4400" b="1">
                <a:solidFill>
                  <a:srgbClr val="C80000"/>
                </a:solidFill>
              </a:defRPr>
            </a:pPr>
            <a:r>
              <a:rPr lang="en-US" sz="6000" dirty="0" smtClean="0">
                <a:latin typeface="Calibri Light" pitchFamily="34" charset="0"/>
                <a:cs typeface="MV Boli" pitchFamily="2" charset="0"/>
              </a:rPr>
              <a:t>NHIỆM KỲ </a:t>
            </a:r>
            <a:r>
              <a:rPr sz="6000" dirty="0" smtClean="0">
                <a:latin typeface="Calibri Light" pitchFamily="34" charset="0"/>
                <a:cs typeface="MV Boli" pitchFamily="2" charset="0"/>
              </a:rPr>
              <a:t>NĂM </a:t>
            </a:r>
            <a:r>
              <a:rPr sz="6000" dirty="0">
                <a:latin typeface="Calibri Light" pitchFamily="34" charset="0"/>
                <a:cs typeface="MV Boli" pitchFamily="2" charset="0"/>
              </a:rPr>
              <a:t>HỌC 2025 </a:t>
            </a:r>
            <a:r>
              <a:rPr lang="en-US" sz="6000" dirty="0" smtClean="0">
                <a:latin typeface="Calibri Light" pitchFamily="34" charset="0"/>
                <a:cs typeface="MV Boli" pitchFamily="2" charset="0"/>
              </a:rPr>
              <a:t>–</a:t>
            </a:r>
            <a:r>
              <a:rPr sz="6000" dirty="0" smtClean="0">
                <a:latin typeface="Calibri Light" pitchFamily="34" charset="0"/>
                <a:cs typeface="MV Boli" pitchFamily="2" charset="0"/>
              </a:rPr>
              <a:t> 2026</a:t>
            </a:r>
            <a:endParaRPr lang="en-US" sz="6000" dirty="0" smtClean="0">
              <a:latin typeface="Calibri Light" pitchFamily="34" charset="0"/>
              <a:cs typeface="MV Boli" pitchFamily="2" charset="0"/>
            </a:endParaRPr>
          </a:p>
          <a:p>
            <a:pPr algn="ctr">
              <a:defRPr sz="4400" b="1">
                <a:solidFill>
                  <a:srgbClr val="C80000"/>
                </a:solidFill>
              </a:defRPr>
            </a:pPr>
            <a:endParaRPr lang="en-US" sz="6000" dirty="0" smtClean="0">
              <a:latin typeface="Calibri Light" pitchFamily="34" charset="0"/>
              <a:cs typeface="MV Boli" pitchFamily="2" charset="0"/>
            </a:endParaRPr>
          </a:p>
          <a:p>
            <a:pPr algn="r">
              <a:defRPr sz="4400" b="1">
                <a:solidFill>
                  <a:srgbClr val="C80000"/>
                </a:solidFill>
              </a:defRPr>
            </a:pPr>
            <a:r>
              <a:rPr lang="en-US" sz="2800" i="1" dirty="0" err="1" smtClean="0">
                <a:latin typeface="Times New Roman" pitchFamily="18" charset="0"/>
                <a:cs typeface="Times New Roman" pitchFamily="18" charset="0"/>
              </a:rPr>
              <a:t>Cà</a:t>
            </a:r>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Đam</a:t>
            </a:r>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ngày</a:t>
            </a:r>
            <a:r>
              <a:rPr lang="en-US" sz="2800" i="1" dirty="0" smtClean="0">
                <a:latin typeface="Times New Roman" pitchFamily="18" charset="0"/>
                <a:cs typeface="Times New Roman" pitchFamily="18" charset="0"/>
              </a:rPr>
              <a:t>   </a:t>
            </a:r>
            <a:r>
              <a:rPr lang="en-US" sz="2800" i="1" dirty="0" err="1" smtClean="0">
                <a:latin typeface="Times New Roman" pitchFamily="18" charset="0"/>
                <a:cs typeface="Times New Roman" pitchFamily="18" charset="0"/>
              </a:rPr>
              <a:t>tháng</a:t>
            </a:r>
            <a:r>
              <a:rPr lang="en-US" sz="2800" i="1" dirty="0" smtClean="0">
                <a:latin typeface="Times New Roman" pitchFamily="18" charset="0"/>
                <a:cs typeface="Times New Roman" pitchFamily="18" charset="0"/>
              </a:rPr>
              <a:t> 9 </a:t>
            </a:r>
            <a:r>
              <a:rPr lang="en-US" sz="2800" i="1" dirty="0" err="1" smtClean="0">
                <a:latin typeface="Times New Roman" pitchFamily="18" charset="0"/>
                <a:cs typeface="Times New Roman" pitchFamily="18" charset="0"/>
              </a:rPr>
              <a:t>năm</a:t>
            </a:r>
            <a:r>
              <a:rPr lang="en-US" sz="2800" i="1" dirty="0" smtClean="0">
                <a:latin typeface="Times New Roman" pitchFamily="18" charset="0"/>
                <a:cs typeface="Times New Roman" pitchFamily="18" charset="0"/>
              </a:rPr>
              <a:t> 2025.</a:t>
            </a:r>
            <a:endParaRPr sz="2800" i="1" dirty="0">
              <a:latin typeface="Times New Roman" pitchFamily="18" charset="0"/>
              <a:cs typeface="Times New Roman" pitchFamily="18" charset="0"/>
            </a:endParaRPr>
          </a:p>
        </p:txBody>
      </p:sp>
    </p:spTree>
    <p:extLst>
      <p:ext uri="{BB962C8B-B14F-4D97-AF65-F5344CB8AC3E}">
        <p14:creationId xmlns:p14="http://schemas.microsoft.com/office/powerpoint/2010/main" val="31607757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830997"/>
          </a:xfrm>
          <a:prstGeom prst="rect">
            <a:avLst/>
          </a:prstGeom>
          <a:noFill/>
        </p:spPr>
        <p:txBody>
          <a:bodyPr wrap="square">
            <a:spAutoFit/>
          </a:bodyPr>
          <a:lstStyle/>
          <a:p>
            <a:pPr algn="ctr">
              <a:defRPr sz="1400" b="1">
                <a:solidFill>
                  <a:srgbClr val="000000"/>
                </a:solidFill>
              </a:defRPr>
            </a:pPr>
            <a:r>
              <a:rPr lang="en-US" sz="2400" dirty="0" smtClean="0"/>
              <a:t>HĐĐ XÃ CÀ ĐAM</a:t>
            </a:r>
          </a:p>
          <a:p>
            <a:pPr algn="ctr">
              <a:defRPr sz="1400" b="1">
                <a:solidFill>
                  <a:srgbClr val="000000"/>
                </a:solidFill>
              </a:defRPr>
            </a:pPr>
            <a:r>
              <a:rPr sz="2400" dirty="0" err="1" smtClean="0"/>
              <a:t>Liên</a:t>
            </a:r>
            <a:r>
              <a:rPr sz="2400" dirty="0" smtClean="0"/>
              <a:t> </a:t>
            </a:r>
            <a:r>
              <a:rPr sz="2400" dirty="0" err="1" smtClean="0"/>
              <a:t>đội</a:t>
            </a:r>
            <a:r>
              <a:rPr lang="en-US" sz="2400" dirty="0" smtClean="0"/>
              <a:t> TRƯỜNG </a:t>
            </a:r>
            <a:r>
              <a:rPr sz="2400" dirty="0" smtClean="0"/>
              <a:t>TH&amp;THCS </a:t>
            </a:r>
            <a:r>
              <a:rPr sz="2400" dirty="0" err="1"/>
              <a:t>Trà</a:t>
            </a:r>
            <a:r>
              <a:rPr sz="2400" dirty="0"/>
              <a:t> </a:t>
            </a:r>
            <a:r>
              <a:rPr sz="2400" dirty="0" err="1"/>
              <a:t>Tân</a:t>
            </a:r>
            <a:endParaRPr sz="2400" dirty="0"/>
          </a:p>
        </p:txBody>
      </p:sp>
      <p:sp>
        <p:nvSpPr>
          <p:cNvPr id="6" name="TextBox 5"/>
          <p:cNvSpPr txBox="1"/>
          <p:nvPr/>
        </p:nvSpPr>
        <p:spPr>
          <a:xfrm>
            <a:off x="1188720" y="2560320"/>
            <a:ext cx="10806764" cy="2523768"/>
          </a:xfrm>
          <a:prstGeom prst="rect">
            <a:avLst/>
          </a:prstGeom>
          <a:noFill/>
        </p:spPr>
        <p:txBody>
          <a:bodyPr wrap="square">
            <a:spAutoFit/>
          </a:bodyPr>
          <a:lstStyle/>
          <a:p>
            <a:endParaRPr dirty="0"/>
          </a:p>
          <a:p>
            <a:pPr algn="ctr">
              <a:defRPr sz="3600" b="1">
                <a:solidFill>
                  <a:srgbClr val="C80000"/>
                </a:solidFill>
              </a:defRPr>
            </a:pPr>
            <a:r>
              <a:rPr sz="6000" dirty="0" smtClean="0"/>
              <a:t>CHƯƠNG </a:t>
            </a:r>
            <a:r>
              <a:rPr sz="6000" dirty="0"/>
              <a:t>TRÌNH </a:t>
            </a:r>
            <a:endParaRPr lang="en-US" sz="6000" dirty="0" smtClean="0"/>
          </a:p>
          <a:p>
            <a:pPr algn="l">
              <a:defRPr sz="4400" b="1">
                <a:solidFill>
                  <a:srgbClr val="C80000"/>
                </a:solidFill>
              </a:defRPr>
            </a:pPr>
            <a:r>
              <a:rPr sz="4400" dirty="0" smtClean="0"/>
              <a:t>CÔNG </a:t>
            </a:r>
            <a:r>
              <a:rPr sz="4400" dirty="0"/>
              <a:t>TÁC ĐỘI VÀ PHONG TRÀO THIẾU NHI</a:t>
            </a:r>
          </a:p>
          <a:p>
            <a:pPr algn="ctr">
              <a:defRPr sz="3600" b="1">
                <a:solidFill>
                  <a:srgbClr val="C80000"/>
                </a:solidFill>
              </a:defRPr>
            </a:pPr>
            <a:r>
              <a:rPr dirty="0"/>
              <a:t>NĂM HỌC 2025 - 2026</a:t>
            </a:r>
          </a:p>
        </p:txBody>
      </p:sp>
    </p:spTree>
    <p:extLst>
      <p:ext uri="{BB962C8B-B14F-4D97-AF65-F5344CB8AC3E}">
        <p14:creationId xmlns:p14="http://schemas.microsoft.com/office/powerpoint/2010/main" val="12074462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nl-NL" sz="2400" b="1" dirty="0"/>
              <a:t>A. Tình hình tổ chức:</a:t>
            </a:r>
            <a:endParaRPr lang="en-US" sz="2400" dirty="0"/>
          </a:p>
        </p:txBody>
      </p:sp>
      <p:sp>
        <p:nvSpPr>
          <p:cNvPr id="6" name="TextBox 5"/>
          <p:cNvSpPr txBox="1"/>
          <p:nvPr/>
        </p:nvSpPr>
        <p:spPr>
          <a:xfrm>
            <a:off x="1188720" y="2560320"/>
            <a:ext cx="10806764" cy="3431709"/>
          </a:xfrm>
          <a:prstGeom prst="rect">
            <a:avLst/>
          </a:prstGeom>
          <a:noFill/>
        </p:spPr>
        <p:txBody>
          <a:bodyPr wrap="square">
            <a:spAutoFit/>
          </a:bodyPr>
          <a:lstStyle/>
          <a:p>
            <a:endParaRPr sz="100" dirty="0"/>
          </a:p>
          <a:p>
            <a:r>
              <a:rPr lang="nl-NL" sz="2400" dirty="0" smtClean="0"/>
              <a:t>- </a:t>
            </a:r>
            <a:r>
              <a:rPr lang="nl-NL" sz="2400" dirty="0"/>
              <a:t>Tổng số học sinh: 432 học sinh</a:t>
            </a:r>
            <a:endParaRPr lang="en-US" sz="2400" dirty="0"/>
          </a:p>
          <a:p>
            <a:r>
              <a:rPr lang="nl-NL" sz="2400" dirty="0"/>
              <a:t>- Tổng số lớp: 17 (Cấp TH: 11 lớp, cấp THCS: 6 lớp)</a:t>
            </a:r>
            <a:endParaRPr lang="en-US" sz="2400" dirty="0"/>
          </a:p>
          <a:p>
            <a:r>
              <a:rPr lang="nl-NL" sz="2400" i="1" dirty="0"/>
              <a:t>Trong đó: </a:t>
            </a:r>
            <a:endParaRPr lang="en-US" sz="2400" dirty="0"/>
          </a:p>
          <a:p>
            <a:r>
              <a:rPr lang="nl-NL" sz="2400" dirty="0"/>
              <a:t>+ Cấp Tiểu học: gồm có 11 lớp, 269 học sinh</a:t>
            </a:r>
            <a:endParaRPr lang="en-US" sz="2400" dirty="0"/>
          </a:p>
          <a:p>
            <a:r>
              <a:rPr lang="nl-NL" sz="2400" dirty="0"/>
              <a:t>+ Cấp THCS: gồm 6 lớp 163 học sinh</a:t>
            </a:r>
            <a:endParaRPr lang="en-US" sz="2400" dirty="0"/>
          </a:p>
          <a:p>
            <a:r>
              <a:rPr lang="nl-NL" sz="2400" dirty="0"/>
              <a:t>	- Đội cờ đỏ: 13 đội </a:t>
            </a:r>
            <a:endParaRPr lang="en-US" sz="2400" dirty="0"/>
          </a:p>
          <a:p>
            <a:r>
              <a:rPr lang="nl-NL" sz="2400" dirty="0"/>
              <a:t>	- Đội phát thanh măng non: 1 đội </a:t>
            </a:r>
            <a:endParaRPr lang="en-US" sz="2400" dirty="0"/>
          </a:p>
          <a:p>
            <a:r>
              <a:rPr lang="nl-NL" sz="2400" dirty="0"/>
              <a:t>	-Ban chỉ huy chi đội: 11 </a:t>
            </a:r>
            <a:endParaRPr lang="en-US" sz="2400" dirty="0"/>
          </a:p>
          <a:p>
            <a:r>
              <a:rPr lang="nl-NL" sz="2400" dirty="0"/>
              <a:t>	- Ban chỉ </a:t>
            </a:r>
            <a:r>
              <a:rPr lang="nl-NL" sz="1200" dirty="0"/>
              <a:t>huy</a:t>
            </a:r>
            <a:r>
              <a:rPr lang="nl-NL" sz="2400" dirty="0"/>
              <a:t> Liên đội: 11 </a:t>
            </a:r>
            <a:r>
              <a:rPr lang="nl-NL" sz="2400" dirty="0" smtClean="0"/>
              <a:t>bạn</a:t>
            </a:r>
            <a:endParaRPr lang="en-US" sz="2400" dirty="0"/>
          </a:p>
        </p:txBody>
      </p:sp>
    </p:spTree>
    <p:extLst>
      <p:ext uri="{BB962C8B-B14F-4D97-AF65-F5344CB8AC3E}">
        <p14:creationId xmlns:p14="http://schemas.microsoft.com/office/powerpoint/2010/main" val="2333411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439200" y="1633553"/>
            <a:ext cx="5474676" cy="461665"/>
          </a:xfrm>
          <a:prstGeom prst="rect">
            <a:avLst/>
          </a:prstGeom>
          <a:noFill/>
        </p:spPr>
        <p:txBody>
          <a:bodyPr wrap="square">
            <a:spAutoFit/>
          </a:bodyPr>
          <a:lstStyle/>
          <a:p>
            <a:pPr algn="ctr"/>
            <a:r>
              <a:rPr lang="nl-NL" sz="2400" b="1" dirty="0"/>
              <a:t>I. CHỦ ĐỀ NĂM HỌC</a:t>
            </a:r>
            <a:endParaRPr lang="en-US" sz="2400" dirty="0"/>
          </a:p>
        </p:txBody>
      </p:sp>
      <p:sp>
        <p:nvSpPr>
          <p:cNvPr id="6" name="TextBox 5"/>
          <p:cNvSpPr txBox="1"/>
          <p:nvPr/>
        </p:nvSpPr>
        <p:spPr>
          <a:xfrm>
            <a:off x="961292" y="2582614"/>
            <a:ext cx="10805592" cy="1769715"/>
          </a:xfrm>
          <a:prstGeom prst="rect">
            <a:avLst/>
          </a:prstGeom>
          <a:noFill/>
        </p:spPr>
        <p:txBody>
          <a:bodyPr wrap="square">
            <a:spAutoFit/>
          </a:bodyPr>
          <a:lstStyle/>
          <a:p>
            <a:endParaRPr sz="100" dirty="0"/>
          </a:p>
          <a:p>
            <a:pPr algn="ctr"/>
            <a:r>
              <a:rPr lang="nl-NL" sz="5400" b="1" i="1" dirty="0" smtClean="0">
                <a:solidFill>
                  <a:schemeClr val="accent3">
                    <a:lumMod val="50000"/>
                  </a:schemeClr>
                </a:solidFill>
              </a:rPr>
              <a:t>“</a:t>
            </a:r>
            <a:r>
              <a:rPr lang="nl-NL" sz="5400" b="1" i="1" dirty="0">
                <a:solidFill>
                  <a:schemeClr val="accent3">
                    <a:lumMod val="50000"/>
                  </a:schemeClr>
                </a:solidFill>
              </a:rPr>
              <a:t>Thiếu nhi Việt Nam </a:t>
            </a:r>
            <a:endParaRPr lang="nl-NL" sz="5400" b="1" i="1" dirty="0" smtClean="0">
              <a:solidFill>
                <a:schemeClr val="accent3">
                  <a:lumMod val="50000"/>
                </a:schemeClr>
              </a:solidFill>
            </a:endParaRPr>
          </a:p>
          <a:p>
            <a:pPr algn="ctr"/>
            <a:r>
              <a:rPr lang="nl-NL" sz="5400" b="1" i="1" dirty="0" smtClean="0">
                <a:solidFill>
                  <a:schemeClr val="accent3">
                    <a:lumMod val="50000"/>
                  </a:schemeClr>
                </a:solidFill>
              </a:rPr>
              <a:t>vững </a:t>
            </a:r>
            <a:r>
              <a:rPr lang="nl-NL" sz="5400" b="1" i="1" dirty="0">
                <a:solidFill>
                  <a:schemeClr val="accent3">
                    <a:lumMod val="50000"/>
                  </a:schemeClr>
                </a:solidFill>
              </a:rPr>
              <a:t>bước tiến vào kỷ nguyên mới”</a:t>
            </a:r>
            <a:endParaRPr lang="en-US" sz="5400" dirty="0">
              <a:solidFill>
                <a:schemeClr val="accent3">
                  <a:lumMod val="50000"/>
                </a:schemeClr>
              </a:solidFill>
            </a:endParaRPr>
          </a:p>
        </p:txBody>
      </p:sp>
    </p:spTree>
    <p:extLst>
      <p:ext uri="{BB962C8B-B14F-4D97-AF65-F5344CB8AC3E}">
        <p14:creationId xmlns:p14="http://schemas.microsoft.com/office/powerpoint/2010/main" val="2555760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nl-NL" sz="2400" b="1" dirty="0"/>
              <a:t>II. TRỌNG TÂM CÔNG TÁC</a:t>
            </a:r>
            <a:endParaRPr lang="en-US" sz="2400" dirty="0"/>
          </a:p>
        </p:txBody>
      </p:sp>
      <p:sp>
        <p:nvSpPr>
          <p:cNvPr id="6" name="TextBox 5"/>
          <p:cNvSpPr txBox="1"/>
          <p:nvPr/>
        </p:nvSpPr>
        <p:spPr>
          <a:xfrm>
            <a:off x="1188720" y="2560320"/>
            <a:ext cx="10806764" cy="4047262"/>
          </a:xfrm>
          <a:prstGeom prst="rect">
            <a:avLst/>
          </a:prstGeom>
          <a:noFill/>
        </p:spPr>
        <p:txBody>
          <a:bodyPr wrap="square">
            <a:spAutoFit/>
          </a:bodyPr>
          <a:lstStyle/>
          <a:p>
            <a:endParaRPr sz="100" dirty="0"/>
          </a:p>
          <a:p>
            <a:pPr algn="just"/>
            <a:r>
              <a:rPr lang="nl-NL" sz="3200" dirty="0"/>
              <a:t>1. Tập trung đổi mới và triển khai hiệu quả phong trào “</a:t>
            </a:r>
            <a:r>
              <a:rPr lang="nl-NL" sz="3200" i="1" dirty="0"/>
              <a:t>Thiếu nhi Việt Nam thi đua làm theo 5 điều Bác Hồ dạy</a:t>
            </a:r>
            <a:r>
              <a:rPr lang="nl-NL" sz="3200" dirty="0"/>
              <a:t>”  kết hợp với các hoạt động giáo dục truyền thống, bồi đắp tình yêu quê hương gắn với giáo dục đạo đức, lối sống cho thiếu nhi toàn Liên đội; Tổ chức thi đua chào mừng các sự kiện quan trọng như Đại hội Đảng các cấp, Đại hội Đoàn TNCS Hồ Chí Minh lần thứ XIII, kỷ niệm 95 năm thành lập Đoàn, 85 năm ngày thành lập Đội TNTP Hồ Chí Minh.</a:t>
            </a:r>
            <a:endParaRPr lang="en-US" sz="3200" dirty="0"/>
          </a:p>
        </p:txBody>
      </p:sp>
    </p:spTree>
    <p:extLst>
      <p:ext uri="{BB962C8B-B14F-4D97-AF65-F5344CB8AC3E}">
        <p14:creationId xmlns:p14="http://schemas.microsoft.com/office/powerpoint/2010/main" val="2555760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nl-NL" sz="2400" b="1" dirty="0"/>
              <a:t>II. TRỌNG TÂM CÔNG TÁC</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nl-NL" sz="3200" dirty="0"/>
              <a:t>2. Kiện toàn, củng cố Ban chỉ huy Liên đội, nâng cáo chất lượng và hiệu quả hoạt động của Ban chỉ huy Liên đội.</a:t>
            </a:r>
            <a:endParaRPr lang="en-US" sz="3200" dirty="0"/>
          </a:p>
          <a:p>
            <a:pPr algn="just"/>
            <a:r>
              <a:rPr lang="nl-NL" sz="3200" dirty="0"/>
              <a:t>3. Nâng cao nhận thức và kỹ năng cho Thiếu nhi trong bối cảnh chuyển đổi số và các vấn đề xã hội hiện đại, chú trọng giáo dục kỹ năng sống, phòng chống bạo lực, xâm hại, an toàn trên không gian mạng; phát huy vai trò công nghệ số, trí tuệ nhân tạo trong học tập và rèn luyện.</a:t>
            </a:r>
            <a:endParaRPr lang="en-US" sz="3200" dirty="0"/>
          </a:p>
        </p:txBody>
      </p:sp>
    </p:spTree>
    <p:extLst>
      <p:ext uri="{BB962C8B-B14F-4D97-AF65-F5344CB8AC3E}">
        <p14:creationId xmlns:p14="http://schemas.microsoft.com/office/powerpoint/2010/main" val="1027246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III. CHỈ TIÊU </a:t>
            </a:r>
            <a:r>
              <a:rPr lang="nl-NL" sz="2400" b="1" dirty="0"/>
              <a:t>CƠ BẢN </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nl-NL" sz="3200" dirty="0"/>
              <a:t>- </a:t>
            </a:r>
            <a:r>
              <a:rPr lang="nl-NL" sz="3200" i="1" dirty="0"/>
              <a:t>Chỉ tiêu 1</a:t>
            </a:r>
            <a:r>
              <a:rPr lang="nl-NL" sz="3200" dirty="0"/>
              <a:t>: 100% Liên đội tổ chức sinh hoạt chuyên đề mỗi tuần một câu chuyện đẹp, một cuốn sách hay, một tấm gương sáng chào mừng Đại Đại hội Đảng các cấp và Đại hội Đảng toàn quốc.</a:t>
            </a:r>
            <a:endParaRPr lang="en-US" sz="3200" dirty="0"/>
          </a:p>
          <a:p>
            <a:r>
              <a:rPr lang="nl-NL" sz="3200" i="1" dirty="0"/>
              <a:t>- Chỉ tiêu 2:</a:t>
            </a:r>
            <a:r>
              <a:rPr lang="nl-NL" sz="3200" dirty="0"/>
              <a:t> 100% Liên đội tổ chức hoạt động công trình măng non chào mừng kỷ niệm 95 năm ngày thành lập Đoàn TNCS Hồ Chí Minh, Đại hội Đoàn các cấp tiến tới Đại hội Đoàn toàn quốc lần thứ XIII, 85 năm ngày thành lập Đội TNTP Hồ Chí Minh.</a:t>
            </a:r>
            <a:endParaRPr lang="en-US" sz="3200" dirty="0"/>
          </a:p>
        </p:txBody>
      </p:sp>
    </p:spTree>
    <p:extLst>
      <p:ext uri="{BB962C8B-B14F-4D97-AF65-F5344CB8AC3E}">
        <p14:creationId xmlns:p14="http://schemas.microsoft.com/office/powerpoint/2010/main" val="1027246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III. CHỈ TIÊU </a:t>
            </a:r>
            <a:r>
              <a:rPr lang="nl-NL" sz="2400" b="1" dirty="0"/>
              <a:t>CƠ BẢN </a:t>
            </a:r>
            <a:endParaRPr lang="en-US" sz="2400" dirty="0"/>
          </a:p>
        </p:txBody>
      </p:sp>
      <p:sp>
        <p:nvSpPr>
          <p:cNvPr id="6" name="TextBox 5"/>
          <p:cNvSpPr txBox="1"/>
          <p:nvPr/>
        </p:nvSpPr>
        <p:spPr>
          <a:xfrm>
            <a:off x="1188720" y="2560320"/>
            <a:ext cx="10806764" cy="3062377"/>
          </a:xfrm>
          <a:prstGeom prst="rect">
            <a:avLst/>
          </a:prstGeom>
          <a:noFill/>
        </p:spPr>
        <p:txBody>
          <a:bodyPr wrap="square">
            <a:spAutoFit/>
          </a:bodyPr>
          <a:lstStyle/>
          <a:p>
            <a:endParaRPr sz="100" dirty="0"/>
          </a:p>
          <a:p>
            <a:r>
              <a:rPr lang="nl-NL" sz="3200" i="1" dirty="0"/>
              <a:t>- Chỉ tiêu 3</a:t>
            </a:r>
            <a:r>
              <a:rPr lang="nl-NL" sz="3200" dirty="0"/>
              <a:t>: 100% Liên đội tổ chức cho đội viên, thiếu nhi  hành trình đến với địa chỉ đỏ.</a:t>
            </a:r>
            <a:endParaRPr lang="en-US" sz="3200" dirty="0"/>
          </a:p>
          <a:p>
            <a:r>
              <a:rPr lang="nl-NL" sz="3200" dirty="0"/>
              <a:t>-</a:t>
            </a:r>
            <a:r>
              <a:rPr lang="nl-NL" sz="3200" i="1" dirty="0"/>
              <a:t> Chỉ tiêu 4</a:t>
            </a:r>
            <a:r>
              <a:rPr lang="nl-NL" sz="3200" dirty="0"/>
              <a:t>: Liên đội hỗ trợ ít nhất 15 bạn có hoàn cảnh khó khăn</a:t>
            </a:r>
            <a:endParaRPr lang="en-US" sz="3200" dirty="0"/>
          </a:p>
          <a:p>
            <a:r>
              <a:rPr lang="nl-NL" sz="3200" i="1" dirty="0"/>
              <a:t>- Chỉ tiêu 5: </a:t>
            </a:r>
            <a:r>
              <a:rPr lang="nl-NL" sz="3200" dirty="0"/>
              <a:t>100% liên đội triển khai ít nhất 1 mô hình trải nghiệm sáng tạo, trang bị kỹ năng số cho thiếu nhi</a:t>
            </a:r>
            <a:r>
              <a:rPr lang="nl-NL" sz="3200" i="1" dirty="0"/>
              <a:t>”</a:t>
            </a:r>
            <a:r>
              <a:rPr lang="nl-NL" sz="3200" dirty="0"/>
              <a:t>.</a:t>
            </a:r>
            <a:endParaRPr lang="en-US" sz="3200" dirty="0"/>
          </a:p>
        </p:txBody>
      </p:sp>
    </p:spTree>
    <p:extLst>
      <p:ext uri="{BB962C8B-B14F-4D97-AF65-F5344CB8AC3E}">
        <p14:creationId xmlns:p14="http://schemas.microsoft.com/office/powerpoint/2010/main" val="3853956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212124" y="1645694"/>
            <a:ext cx="5474676" cy="461665"/>
          </a:xfrm>
          <a:prstGeom prst="rect">
            <a:avLst/>
          </a:prstGeom>
          <a:noFill/>
        </p:spPr>
        <p:txBody>
          <a:bodyPr wrap="square">
            <a:spAutoFit/>
          </a:bodyPr>
          <a:lstStyle/>
          <a:p>
            <a:pPr algn="ctr"/>
            <a:r>
              <a:rPr lang="vi-VN" sz="2400" b="1" dirty="0"/>
              <a:t>III. CHỈ TIÊU </a:t>
            </a:r>
            <a:r>
              <a:rPr lang="nl-NL" sz="2400" b="1" dirty="0"/>
              <a:t>CƠ BẢN </a:t>
            </a:r>
            <a:endParaRPr lang="en-US" sz="2400" dirty="0"/>
          </a:p>
        </p:txBody>
      </p:sp>
      <p:sp>
        <p:nvSpPr>
          <p:cNvPr id="6" name="TextBox 5"/>
          <p:cNvSpPr txBox="1"/>
          <p:nvPr/>
        </p:nvSpPr>
        <p:spPr>
          <a:xfrm>
            <a:off x="1188720" y="2560320"/>
            <a:ext cx="10806764" cy="2569934"/>
          </a:xfrm>
          <a:prstGeom prst="rect">
            <a:avLst/>
          </a:prstGeom>
          <a:noFill/>
        </p:spPr>
        <p:txBody>
          <a:bodyPr wrap="square">
            <a:spAutoFit/>
          </a:bodyPr>
          <a:lstStyle/>
          <a:p>
            <a:endParaRPr sz="100" dirty="0"/>
          </a:p>
          <a:p>
            <a:r>
              <a:rPr lang="nl-NL" sz="3200" i="1" dirty="0"/>
              <a:t>- Chỉ tiêu 6:</a:t>
            </a:r>
            <a:r>
              <a:rPr lang="nl-NL" sz="3200" dirty="0"/>
              <a:t> Tham gia tập huấn kỹ năng công tác Đội hội đồng đội tỉnh tổ chức, triển khai tập huấn lại cho cán bộ chỉ huy Đội và thiếu nhi nòng cốt. </a:t>
            </a:r>
            <a:endParaRPr lang="en-US" sz="3200" dirty="0"/>
          </a:p>
          <a:p>
            <a:r>
              <a:rPr lang="nl-NL" sz="3200" dirty="0"/>
              <a:t>- Chỉ tiêu 7: 100 % Hội đồng đội cấp tỉnh tổ chức tập huấn nghiệp vụ công tác Đội cho đội ngũ giáo viên tổng phụ trách.</a:t>
            </a:r>
            <a:endParaRPr lang="en-US" sz="3200" dirty="0"/>
          </a:p>
        </p:txBody>
      </p:sp>
    </p:spTree>
    <p:extLst>
      <p:ext uri="{BB962C8B-B14F-4D97-AF65-F5344CB8AC3E}">
        <p14:creationId xmlns:p14="http://schemas.microsoft.com/office/powerpoint/2010/main" val="3853956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III. CHỈ TIÊU </a:t>
            </a:r>
            <a:r>
              <a:rPr lang="nl-NL" sz="2400" b="1" dirty="0"/>
              <a:t>CƠ BẢN </a:t>
            </a:r>
            <a:endParaRPr lang="en-US" sz="2400" dirty="0"/>
          </a:p>
        </p:txBody>
      </p:sp>
      <p:sp>
        <p:nvSpPr>
          <p:cNvPr id="6" name="TextBox 5"/>
          <p:cNvSpPr txBox="1"/>
          <p:nvPr/>
        </p:nvSpPr>
        <p:spPr>
          <a:xfrm>
            <a:off x="1188720" y="2560320"/>
            <a:ext cx="10806764" cy="1585049"/>
          </a:xfrm>
          <a:prstGeom prst="rect">
            <a:avLst/>
          </a:prstGeom>
          <a:noFill/>
        </p:spPr>
        <p:txBody>
          <a:bodyPr wrap="square">
            <a:spAutoFit/>
          </a:bodyPr>
          <a:lstStyle/>
          <a:p>
            <a:endParaRPr sz="100" dirty="0"/>
          </a:p>
          <a:p>
            <a:r>
              <a:rPr lang="nl-NL" sz="3200" i="1" dirty="0"/>
              <a:t>- Chỉ tiêu 8: </a:t>
            </a:r>
            <a:r>
              <a:rPr lang="nl-NL" sz="3200" dirty="0"/>
              <a:t>100% hội đồng đội cấp tỉnh tổ chức cho cán bộ hội đồng đội cấp xã về công tác bảo vệ,chăm sóc, giáo dục thiếu nhi khi thực hiện chính quyền 2 cấp.</a:t>
            </a:r>
            <a:endParaRPr lang="en-US" sz="3200" dirty="0"/>
          </a:p>
        </p:txBody>
      </p:sp>
    </p:spTree>
    <p:extLst>
      <p:ext uri="{BB962C8B-B14F-4D97-AF65-F5344CB8AC3E}">
        <p14:creationId xmlns:p14="http://schemas.microsoft.com/office/powerpoint/2010/main" val="2046408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077492"/>
          </a:xfrm>
          <a:prstGeom prst="rect">
            <a:avLst/>
          </a:prstGeom>
          <a:noFill/>
        </p:spPr>
        <p:txBody>
          <a:bodyPr wrap="square">
            <a:spAutoFit/>
          </a:bodyPr>
          <a:lstStyle/>
          <a:p>
            <a:endParaRPr sz="100" dirty="0"/>
          </a:p>
          <a:p>
            <a:r>
              <a:rPr lang="vi-VN" sz="3200" b="1" dirty="0"/>
              <a:t>		</a:t>
            </a:r>
            <a:endParaRPr lang="en-US" sz="3200" dirty="0"/>
          </a:p>
          <a:p>
            <a:r>
              <a:rPr lang="vi-VN" sz="3200" b="1" dirty="0"/>
              <a:t>1. Công tác giáo dục thiếu nhi thông qua việc triển khai thực hiện phong trào </a:t>
            </a:r>
            <a:r>
              <a:rPr lang="vi-VN" sz="3200" b="1" i="1" dirty="0"/>
              <a:t>“Thiếu nhi Việt Nam thi đua làm theo 5 điều Bác Hồ dạy”</a:t>
            </a:r>
            <a:endParaRPr lang="en-US" sz="3200" dirty="0"/>
          </a:p>
        </p:txBody>
      </p:sp>
    </p:spTree>
    <p:extLst>
      <p:ext uri="{BB962C8B-B14F-4D97-AF65-F5344CB8AC3E}">
        <p14:creationId xmlns:p14="http://schemas.microsoft.com/office/powerpoint/2010/main" val="2046408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077492"/>
          </a:xfrm>
          <a:prstGeom prst="rect">
            <a:avLst/>
          </a:prstGeom>
          <a:noFill/>
        </p:spPr>
        <p:txBody>
          <a:bodyPr wrap="square">
            <a:spAutoFit/>
          </a:bodyPr>
          <a:lstStyle/>
          <a:p>
            <a:endParaRPr sz="100" dirty="0"/>
          </a:p>
          <a:p>
            <a:r>
              <a:rPr lang="vi-VN" sz="3200" i="1" dirty="0"/>
              <a:t>1.1. Tập trung các hoạt động tạo môi trường giáo dục thiếu nhi về lịch sử, truyền thống dân tộc, tình yêu quê hương, đất nước, ý thức chấp hành pháp luật, rèn luyện đạo đức lối sốngvăn hóa</a:t>
            </a:r>
            <a:r>
              <a:rPr lang="vi-VN" sz="3200" i="1" dirty="0" smtClean="0"/>
              <a:t>.</a:t>
            </a:r>
            <a:endParaRPr lang="en-US" sz="3200" dirty="0"/>
          </a:p>
        </p:txBody>
      </p:sp>
    </p:spTree>
    <p:extLst>
      <p:ext uri="{BB962C8B-B14F-4D97-AF65-F5344CB8AC3E}">
        <p14:creationId xmlns:p14="http://schemas.microsoft.com/office/powerpoint/2010/main" val="2046408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890954" y="2095219"/>
            <a:ext cx="11104530" cy="4047262"/>
          </a:xfrm>
          <a:prstGeom prst="rect">
            <a:avLst/>
          </a:prstGeom>
          <a:noFill/>
        </p:spPr>
        <p:txBody>
          <a:bodyPr wrap="square">
            <a:spAutoFit/>
          </a:bodyPr>
          <a:lstStyle/>
          <a:p>
            <a:endParaRPr sz="100" dirty="0"/>
          </a:p>
          <a:p>
            <a:r>
              <a:rPr lang="vi-VN" sz="3200" dirty="0"/>
              <a:t>- Tổ chức các hoạt động tuyên truyền, giáo dục thiếu nhi về lịch sử, truyền thống cách mạng của dân tộc, của Đảng Cộng sản Việt Nam, của Đoàn TNCS Hồ Chí Minh, Đội TNTP Hồ Chí Minh và của địa phương gắn với Hành trình </a:t>
            </a:r>
            <a:r>
              <a:rPr lang="vi-VN" sz="3200" i="1" dirty="0"/>
              <a:t>“Em yêu tổ quốc Việt Nam”</a:t>
            </a:r>
            <a:r>
              <a:rPr lang="vi-VN" sz="3200" dirty="0"/>
              <a:t> đến các địa chỉ đỏ trong các dịp kỷ niệm ngày lễ lớn của dân tộc, của Đoàn, Đội trong năm. Tiếp tục tổ chức có hiệu quả cuộc vận động </a:t>
            </a:r>
            <a:r>
              <a:rPr lang="vi-VN" sz="3200" i="1" dirty="0"/>
              <a:t>“Tự hào một dải non sông” </a:t>
            </a:r>
            <a:r>
              <a:rPr lang="vi-VN" sz="3200" dirty="0"/>
              <a:t>do Ban Bí thư Trung ương Đoàn phát động.</a:t>
            </a:r>
            <a:endParaRPr lang="en-US" sz="3200" dirty="0"/>
          </a:p>
        </p:txBody>
      </p:sp>
    </p:spTree>
    <p:extLst>
      <p:ext uri="{BB962C8B-B14F-4D97-AF65-F5344CB8AC3E}">
        <p14:creationId xmlns:p14="http://schemas.microsoft.com/office/powerpoint/2010/main" val="65871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1585049"/>
          </a:xfrm>
          <a:prstGeom prst="rect">
            <a:avLst/>
          </a:prstGeom>
          <a:noFill/>
        </p:spPr>
        <p:txBody>
          <a:bodyPr wrap="square">
            <a:spAutoFit/>
          </a:bodyPr>
          <a:lstStyle/>
          <a:p>
            <a:endParaRPr sz="100" dirty="0"/>
          </a:p>
          <a:p>
            <a:r>
              <a:rPr lang="vi-VN" sz="3200" dirty="0"/>
              <a:t>- Tổ chức cho đội viên, học sinh tìm hiểu các tác phẩm Lịch sử nước ta, 5 điều Bác Hồ dạy và các câu nói của Chủ tịch Hồ Chí Minh liên quan đến thiếu nhi. </a:t>
            </a:r>
            <a:endParaRPr lang="en-US" sz="3200" dirty="0"/>
          </a:p>
        </p:txBody>
      </p:sp>
    </p:spTree>
    <p:extLst>
      <p:ext uri="{BB962C8B-B14F-4D97-AF65-F5344CB8AC3E}">
        <p14:creationId xmlns:p14="http://schemas.microsoft.com/office/powerpoint/2010/main" val="65871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4047262"/>
          </a:xfrm>
          <a:prstGeom prst="rect">
            <a:avLst/>
          </a:prstGeom>
          <a:noFill/>
        </p:spPr>
        <p:txBody>
          <a:bodyPr wrap="square">
            <a:spAutoFit/>
          </a:bodyPr>
          <a:lstStyle/>
          <a:p>
            <a:endParaRPr sz="100" dirty="0"/>
          </a:p>
          <a:p>
            <a:r>
              <a:rPr lang="vi-VN" sz="3200" dirty="0"/>
              <a:t>- Thực hiện nghiêm túc lễ chào cờ, hát Quốc ca và nâng cao chất lượng sinh hoạt liên đội dưới cờ hằng tuần; gắn với giáo dục, định hướng cho thiếu nhi về đạo đức, lối sống, tình yêu quê hương, đất nước, chủ quyền biên giới, biển đảo; về tình thầy trò, tình bạn, gắn với tuyên truyền gương anh hùng nhỏ tuổi, gương người tốt, việc tốt, sinh hoạt chuyên đề </a:t>
            </a:r>
            <a:r>
              <a:rPr lang="vi-VN" sz="3200" i="1" dirty="0"/>
              <a:t>“Mỗi tuần một câu chuyện đẹp, một cuốn sách hay,  một tấm gương sáng.</a:t>
            </a:r>
            <a:endParaRPr lang="en-US" sz="3200" dirty="0"/>
          </a:p>
        </p:txBody>
      </p:sp>
    </p:spTree>
    <p:extLst>
      <p:ext uri="{BB962C8B-B14F-4D97-AF65-F5344CB8AC3E}">
        <p14:creationId xmlns:p14="http://schemas.microsoft.com/office/powerpoint/2010/main" val="65871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062377"/>
          </a:xfrm>
          <a:prstGeom prst="rect">
            <a:avLst/>
          </a:prstGeom>
          <a:noFill/>
        </p:spPr>
        <p:txBody>
          <a:bodyPr wrap="square">
            <a:spAutoFit/>
          </a:bodyPr>
          <a:lstStyle/>
          <a:p>
            <a:endParaRPr sz="100" dirty="0"/>
          </a:p>
          <a:p>
            <a:r>
              <a:rPr lang="vi-VN" sz="3200" dirty="0"/>
              <a:t>- Tổ chức sinh hoạt Liên đội chuyên đề 95 năm Ngày thành lập Đoàn TNCS Hồ Chí Minh. Đồng loạt tổ chức Ngày hội </a:t>
            </a:r>
            <a:r>
              <a:rPr lang="vi-VN" sz="3200" i="1" dirty="0"/>
              <a:t>“Thiếu nhi vui, khoẻ</a:t>
            </a:r>
            <a:r>
              <a:rPr lang="vi-VN" sz="3200" dirty="0"/>
              <a:t> chào mừng kỷ niệm 95 năm Ngày thành lập Đoàn TNCS Hồ Chí Minh.</a:t>
            </a:r>
            <a:endParaRPr lang="en-US" sz="3200" dirty="0"/>
          </a:p>
          <a:p>
            <a:r>
              <a:rPr lang="vi-VN" sz="3200" dirty="0"/>
              <a:t>- Tổ chức Đại hội Cháu ngoan Bác Hồ các cấp chào mừng Đại hội Đảng bộ, Đại hội Đoàn lần thứ XIII. </a:t>
            </a:r>
            <a:endParaRPr lang="en-US" sz="3200" dirty="0"/>
          </a:p>
        </p:txBody>
      </p:sp>
    </p:spTree>
    <p:extLst>
      <p:ext uri="{BB962C8B-B14F-4D97-AF65-F5344CB8AC3E}">
        <p14:creationId xmlns:p14="http://schemas.microsoft.com/office/powerpoint/2010/main" val="658718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077492"/>
          </a:xfrm>
          <a:prstGeom prst="rect">
            <a:avLst/>
          </a:prstGeom>
          <a:noFill/>
        </p:spPr>
        <p:txBody>
          <a:bodyPr wrap="square">
            <a:spAutoFit/>
          </a:bodyPr>
          <a:lstStyle/>
          <a:p>
            <a:endParaRPr sz="100" dirty="0"/>
          </a:p>
          <a:p>
            <a:r>
              <a:rPr lang="vi-VN" sz="3200" dirty="0"/>
              <a:t>- Tiếp tục triển khai hiệu quả chương trình </a:t>
            </a:r>
            <a:r>
              <a:rPr lang="vi-VN" sz="3200" i="1" dirty="0"/>
              <a:t>“Thiếu nhi Việt Nam - Học tập tốt, rèn luyện chăm” </a:t>
            </a:r>
            <a:r>
              <a:rPr lang="vi-VN" sz="3200" dirty="0"/>
              <a:t>dành cho Khối Tiểu học và </a:t>
            </a:r>
            <a:r>
              <a:rPr lang="vi-VN" sz="3200" i="1" dirty="0"/>
              <a:t>“Tuổi trẻ Việt Nam - Rèn đức luyện tài, dẫn dắt tương lai” </a:t>
            </a:r>
            <a:r>
              <a:rPr lang="vi-VN" sz="3200" dirty="0"/>
              <a:t>dành cho Khối Trung học cơ sở.</a:t>
            </a:r>
            <a:endParaRPr lang="en-US" sz="3200" dirty="0"/>
          </a:p>
        </p:txBody>
      </p:sp>
    </p:spTree>
    <p:extLst>
      <p:ext uri="{BB962C8B-B14F-4D97-AF65-F5344CB8AC3E}">
        <p14:creationId xmlns:p14="http://schemas.microsoft.com/office/powerpoint/2010/main" val="3015358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4047262"/>
          </a:xfrm>
          <a:prstGeom prst="rect">
            <a:avLst/>
          </a:prstGeom>
          <a:noFill/>
        </p:spPr>
        <p:txBody>
          <a:bodyPr wrap="square">
            <a:spAutoFit/>
          </a:bodyPr>
          <a:lstStyle/>
          <a:p>
            <a:endParaRPr sz="100" dirty="0"/>
          </a:p>
          <a:p>
            <a:r>
              <a:rPr lang="vi-VN" sz="3200" dirty="0"/>
              <a:t>- Tiếp tục thực hiện tốt công tác Trần Quốc Toản thông qua tổ chức cho thiếu nhi tham gia các hoạt động “</a:t>
            </a:r>
            <a:r>
              <a:rPr lang="vi-VN" sz="3200" i="1" dirty="0"/>
              <a:t>Đền ơn đáp nghĩa</a:t>
            </a:r>
            <a:r>
              <a:rPr lang="vi-VN" sz="3200" dirty="0"/>
              <a:t>", </a:t>
            </a:r>
            <a:r>
              <a:rPr lang="vi-VN" sz="3200" i="1" dirty="0"/>
              <a:t>“Uống nước nhớ nguồn</a:t>
            </a:r>
            <a:r>
              <a:rPr lang="vi-VN" sz="3200" dirty="0"/>
              <a:t>”; tổ chức thăm Mẹ Việt Nam anh hùng, gia đình thương binh liệt sĩ, gia đình chính sách, có công với cách mạng; tổ chức các hoạt động chia sẻ tinh thần tương thân, tương ái, giúp đỡ người nghèo, người già neo đơn, ủng hộ đồng bào bị thiên tai lũ lụt, dịch bệnh. </a:t>
            </a:r>
            <a:endParaRPr lang="en-US" sz="3200" dirty="0"/>
          </a:p>
        </p:txBody>
      </p:sp>
    </p:spTree>
    <p:extLst>
      <p:ext uri="{BB962C8B-B14F-4D97-AF65-F5344CB8AC3E}">
        <p14:creationId xmlns:p14="http://schemas.microsoft.com/office/powerpoint/2010/main" val="3015358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569934"/>
          </a:xfrm>
          <a:prstGeom prst="rect">
            <a:avLst/>
          </a:prstGeom>
          <a:noFill/>
        </p:spPr>
        <p:txBody>
          <a:bodyPr wrap="square">
            <a:spAutoFit/>
          </a:bodyPr>
          <a:lstStyle/>
          <a:p>
            <a:endParaRPr sz="100" dirty="0"/>
          </a:p>
          <a:p>
            <a:r>
              <a:rPr lang="vi-VN" sz="3200" dirty="0"/>
              <a:t>- Xây dựng, phát triển các giá trị văn hoá truyền thống của địa phương, của dân tộc. Tiếp tục củng cố, phát triển các loại hình câu lạc bộ văn hoá, văn nghệ, thể dục thể thao, các đội hình tuyên truyền, câu lạc bộ phát thanh măng non trong nhà trường.</a:t>
            </a:r>
            <a:endParaRPr lang="en-US" sz="3200" dirty="0"/>
          </a:p>
        </p:txBody>
      </p:sp>
    </p:spTree>
    <p:extLst>
      <p:ext uri="{BB962C8B-B14F-4D97-AF65-F5344CB8AC3E}">
        <p14:creationId xmlns:p14="http://schemas.microsoft.com/office/powerpoint/2010/main" val="3015358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nl-NL" sz="2400" b="1" dirty="0"/>
              <a:t>II. TRỌNG TÂM CÔNG TÁC</a:t>
            </a:r>
            <a:endParaRPr lang="en-US" sz="2400" dirty="0"/>
          </a:p>
        </p:txBody>
      </p:sp>
      <p:sp>
        <p:nvSpPr>
          <p:cNvPr id="6" name="TextBox 5"/>
          <p:cNvSpPr txBox="1"/>
          <p:nvPr/>
        </p:nvSpPr>
        <p:spPr>
          <a:xfrm>
            <a:off x="1188720" y="2560320"/>
            <a:ext cx="10806764" cy="1092607"/>
          </a:xfrm>
          <a:prstGeom prst="rect">
            <a:avLst/>
          </a:prstGeom>
          <a:noFill/>
        </p:spPr>
        <p:txBody>
          <a:bodyPr wrap="square">
            <a:spAutoFit/>
          </a:bodyPr>
          <a:lstStyle/>
          <a:p>
            <a:endParaRPr sz="100" dirty="0"/>
          </a:p>
          <a:p>
            <a:r>
              <a:rPr lang="vi-VN" sz="3200" b="1" i="1" dirty="0"/>
              <a:t>1.2. Tạo môi trường cho thiếu nhi thực hiện lời dạy “Học tập tốt, lao động tốt”</a:t>
            </a:r>
            <a:endParaRPr lang="en-US" sz="3200" dirty="0"/>
          </a:p>
        </p:txBody>
      </p:sp>
    </p:spTree>
    <p:extLst>
      <p:ext uri="{BB962C8B-B14F-4D97-AF65-F5344CB8AC3E}">
        <p14:creationId xmlns:p14="http://schemas.microsoft.com/office/powerpoint/2010/main" val="3015358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nl-NL" sz="2400" b="1" dirty="0"/>
              <a:t>II. TRỌNG TÂM CÔNG TÁC</a:t>
            </a:r>
            <a:endParaRPr lang="en-US" sz="2400" dirty="0"/>
          </a:p>
        </p:txBody>
      </p:sp>
      <p:sp>
        <p:nvSpPr>
          <p:cNvPr id="6" name="TextBox 5"/>
          <p:cNvSpPr txBox="1"/>
          <p:nvPr/>
        </p:nvSpPr>
        <p:spPr>
          <a:xfrm>
            <a:off x="1188720" y="2560320"/>
            <a:ext cx="10806764" cy="3062377"/>
          </a:xfrm>
          <a:prstGeom prst="rect">
            <a:avLst/>
          </a:prstGeom>
          <a:noFill/>
        </p:spPr>
        <p:txBody>
          <a:bodyPr wrap="square">
            <a:spAutoFit/>
          </a:bodyPr>
          <a:lstStyle/>
          <a:p>
            <a:endParaRPr sz="100" dirty="0"/>
          </a:p>
          <a:p>
            <a:r>
              <a:rPr lang="vi-VN" sz="3200" dirty="0"/>
              <a:t>- Tổ chức các hành trình, các hoạt động về giáo dục và trải nghiệm; thực hiện hiệu quả mô hình </a:t>
            </a:r>
            <a:r>
              <a:rPr lang="vi-VN" sz="3200" i="1" dirty="0"/>
              <a:t>“Giờ ra chơi trải nghiệm, sáng tạo”</a:t>
            </a:r>
            <a:r>
              <a:rPr lang="vi-VN" sz="3200" dirty="0"/>
              <a:t> … Triển khai hiệu quả hoạt động giáo dục kỹ năng thực hành xã hội, trải nghiệm sáng tạo cho thiếu nhi; tư vấn hướng nghiệp và trải nghiệm nghề nghiệp cho đội viên lớn.</a:t>
            </a:r>
            <a:endParaRPr lang="en-US" sz="3200" dirty="0"/>
          </a:p>
        </p:txBody>
      </p:sp>
    </p:spTree>
    <p:extLst>
      <p:ext uri="{BB962C8B-B14F-4D97-AF65-F5344CB8AC3E}">
        <p14:creationId xmlns:p14="http://schemas.microsoft.com/office/powerpoint/2010/main" val="3015358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vi-VN" sz="3200" dirty="0"/>
              <a:t>- Định kỳ tổ chức sinh hoạt các câu lạc bộ; hướng dẫn thiếu nhi tiếp cận sử dụng Internet phục vụ nhu cầu học tập, giải trí lành mạnh. Tiếp tục triển khai và hưởng ứng tham gia các hoạt động nhằm nâng cao năng lực ngoại ngữ cho thiếu nhi thông qua các chương trình </a:t>
            </a:r>
            <a:r>
              <a:rPr lang="vi-VN" sz="3200" i="1" dirty="0"/>
              <a:t>“Thiếu nhi Việt Nam - Vươn ra thế giới”, “Thiếu niên Việt Nam - Công dân toàn cầu”.</a:t>
            </a:r>
            <a:endParaRPr lang="en-US" sz="3200" dirty="0"/>
          </a:p>
        </p:txBody>
      </p:sp>
    </p:spTree>
    <p:extLst>
      <p:ext uri="{BB962C8B-B14F-4D97-AF65-F5344CB8AC3E}">
        <p14:creationId xmlns:p14="http://schemas.microsoft.com/office/powerpoint/2010/main" val="3897587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062377"/>
          </a:xfrm>
          <a:prstGeom prst="rect">
            <a:avLst/>
          </a:prstGeom>
          <a:noFill/>
        </p:spPr>
        <p:txBody>
          <a:bodyPr wrap="square">
            <a:spAutoFit/>
          </a:bodyPr>
          <a:lstStyle/>
          <a:p>
            <a:endParaRPr sz="100" dirty="0"/>
          </a:p>
          <a:p>
            <a:r>
              <a:rPr lang="vi-VN" sz="3200" dirty="0"/>
              <a:t>- Tổ chức hiệu quả các hoạt động hình thành thói quen đọc sách, phát triển văn hóa đọc trong thiếu nhi thông qua: sân chơi</a:t>
            </a:r>
            <a:r>
              <a:rPr lang="vi-VN" sz="3200" i="1" dirty="0"/>
              <a:t>“Đọc sách vì tương lai</a:t>
            </a:r>
            <a:r>
              <a:rPr lang="vi-VN" sz="3200" dirty="0"/>
              <a:t>”, ngày hội đọc sách, chuyên mục giới thiệu sách hay, sinh hoạt mỗi tuần một cuốn sách hay… Đẩy mạnh phong trào </a:t>
            </a:r>
            <a:r>
              <a:rPr lang="vi-VN" sz="3200" i="1" dirty="0"/>
              <a:t>“Đọc và làm theo báo Đội”</a:t>
            </a:r>
            <a:r>
              <a:rPr lang="vi-VN" sz="3200" dirty="0"/>
              <a:t>; </a:t>
            </a:r>
            <a:endParaRPr lang="en-US" sz="3200" dirty="0"/>
          </a:p>
        </p:txBody>
      </p:sp>
    </p:spTree>
    <p:extLst>
      <p:ext uri="{BB962C8B-B14F-4D97-AF65-F5344CB8AC3E}">
        <p14:creationId xmlns:p14="http://schemas.microsoft.com/office/powerpoint/2010/main" val="3897587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569934"/>
          </a:xfrm>
          <a:prstGeom prst="rect">
            <a:avLst/>
          </a:prstGeom>
          <a:noFill/>
        </p:spPr>
        <p:txBody>
          <a:bodyPr wrap="square">
            <a:spAutoFit/>
          </a:bodyPr>
          <a:lstStyle/>
          <a:p>
            <a:endParaRPr sz="100" dirty="0"/>
          </a:p>
          <a:p>
            <a:r>
              <a:rPr lang="vi-VN" sz="3200" dirty="0"/>
              <a:t>- Giáo dục đội viên, học sinh ý thức tiết kiệm, tình yêu lao động, tôn trọng người lao động, yêu quý và bảo vệ thành quả lao động thông qua lao động tập thể; tích cực tham gia phong trào “</a:t>
            </a:r>
            <a:r>
              <a:rPr lang="vi-VN" sz="3200" i="1" dirty="0"/>
              <a:t>Kế hoạch nhỏ”</a:t>
            </a:r>
            <a:r>
              <a:rPr lang="vi-VN" sz="3200" dirty="0"/>
              <a:t> và thực hiện có hiệu quả công trình, phần việc măng non từ nguồn kinh phí kế hoạch nhỏ.</a:t>
            </a:r>
            <a:endParaRPr lang="en-US" sz="3200" dirty="0"/>
          </a:p>
        </p:txBody>
      </p:sp>
    </p:spTree>
    <p:extLst>
      <p:ext uri="{BB962C8B-B14F-4D97-AF65-F5344CB8AC3E}">
        <p14:creationId xmlns:p14="http://schemas.microsoft.com/office/powerpoint/2010/main" val="3897587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569934"/>
          </a:xfrm>
          <a:prstGeom prst="rect">
            <a:avLst/>
          </a:prstGeom>
          <a:noFill/>
        </p:spPr>
        <p:txBody>
          <a:bodyPr wrap="square">
            <a:spAutoFit/>
          </a:bodyPr>
          <a:lstStyle/>
          <a:p>
            <a:endParaRPr sz="100" dirty="0"/>
          </a:p>
          <a:p>
            <a:r>
              <a:rPr lang="vi-VN" sz="3200" dirty="0"/>
              <a:t>- Tổ chức các chương trình gặp gỡ, giao lưu với người lao động, nghệ nhân, thợ giỏi; tham quan cơ sở sản xuất, làng nghề truyền thống; triển lãm về khoa học kỹ thuật… nhằm giúp các em có ý thức bảo tồn, giữ gìn và phát triển các nghề truyền thống tại địa phương.</a:t>
            </a:r>
            <a:endParaRPr lang="en-US" sz="3200" dirty="0"/>
          </a:p>
        </p:txBody>
      </p:sp>
    </p:spTree>
    <p:extLst>
      <p:ext uri="{BB962C8B-B14F-4D97-AF65-F5344CB8AC3E}">
        <p14:creationId xmlns:p14="http://schemas.microsoft.com/office/powerpoint/2010/main" val="3897587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077492"/>
          </a:xfrm>
          <a:prstGeom prst="rect">
            <a:avLst/>
          </a:prstGeom>
          <a:noFill/>
        </p:spPr>
        <p:txBody>
          <a:bodyPr wrap="square">
            <a:spAutoFit/>
          </a:bodyPr>
          <a:lstStyle/>
          <a:p>
            <a:endParaRPr sz="100" dirty="0"/>
          </a:p>
          <a:p>
            <a:r>
              <a:rPr lang="vi-VN" sz="3200" dirty="0"/>
              <a:t>- Tiếp tục duy trì, lựa chọn các hình thức động viên, khen thưởng phù hợp, kịp thời đối với các gương thiếu nhi có thành tích tốt trong học tập, rèn luyện, các gương thiếu nhi vượt khó, học giỏi. </a:t>
            </a:r>
            <a:endParaRPr lang="en-US" sz="3200" dirty="0"/>
          </a:p>
        </p:txBody>
      </p:sp>
    </p:spTree>
    <p:extLst>
      <p:ext uri="{BB962C8B-B14F-4D97-AF65-F5344CB8AC3E}">
        <p14:creationId xmlns:p14="http://schemas.microsoft.com/office/powerpoint/2010/main" val="3897587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1092607"/>
          </a:xfrm>
          <a:prstGeom prst="rect">
            <a:avLst/>
          </a:prstGeom>
          <a:noFill/>
        </p:spPr>
        <p:txBody>
          <a:bodyPr wrap="square">
            <a:spAutoFit/>
          </a:bodyPr>
          <a:lstStyle/>
          <a:p>
            <a:endParaRPr sz="100" dirty="0"/>
          </a:p>
          <a:p>
            <a:r>
              <a:rPr lang="vi-VN" sz="3200" b="1" i="1" dirty="0"/>
              <a:t>1.3. Tạo môi trường cho thiếu nhi thực hiện lời dạy “Đoàn kết tốt, kỷ luật tốt”</a:t>
            </a:r>
            <a:endParaRPr lang="en-US" sz="3200" dirty="0"/>
          </a:p>
        </p:txBody>
      </p:sp>
    </p:spTree>
    <p:extLst>
      <p:ext uri="{BB962C8B-B14F-4D97-AF65-F5344CB8AC3E}">
        <p14:creationId xmlns:p14="http://schemas.microsoft.com/office/powerpoint/2010/main" val="2794032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062377"/>
          </a:xfrm>
          <a:prstGeom prst="rect">
            <a:avLst/>
          </a:prstGeom>
          <a:noFill/>
        </p:spPr>
        <p:txBody>
          <a:bodyPr wrap="square">
            <a:spAutoFit/>
          </a:bodyPr>
          <a:lstStyle/>
          <a:p>
            <a:endParaRPr sz="100" dirty="0"/>
          </a:p>
          <a:p>
            <a:r>
              <a:rPr lang="vi-VN" sz="3200" dirty="0"/>
              <a:t>- Thông qua sinh hoạt Đội và các hoạt động tập thể tại trường, lớp; xây dựng và bồi đắp cho thiếu nhi tinh thần đoàn kết, chia sẻ; giáo dục thiếu nhi biết quan tâm, yêu thương, giúp đỡ nhau trong học tập, cùng tiến bộ. Duy trì tổ chức, nâng cao chất lượng các mô hình “</a:t>
            </a:r>
            <a:r>
              <a:rPr lang="vi-VN" sz="3200" i="1" dirty="0"/>
              <a:t>Đôi bạn cùng tiến</a:t>
            </a:r>
            <a:r>
              <a:rPr lang="vi-VN" sz="3200" dirty="0"/>
              <a:t>”, “</a:t>
            </a:r>
            <a:r>
              <a:rPr lang="vi-VN" sz="3200" i="1" dirty="0"/>
              <a:t>Bạn giúp bạn</a:t>
            </a:r>
            <a:r>
              <a:rPr lang="vi-VN" sz="3200" dirty="0"/>
              <a:t>”. </a:t>
            </a:r>
            <a:endParaRPr lang="en-US" sz="3200" dirty="0"/>
          </a:p>
        </p:txBody>
      </p:sp>
    </p:spTree>
    <p:extLst>
      <p:ext uri="{BB962C8B-B14F-4D97-AF65-F5344CB8AC3E}">
        <p14:creationId xmlns:p14="http://schemas.microsoft.com/office/powerpoint/2010/main" val="2794032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nl-NL" sz="2400" b="1" dirty="0"/>
              <a:t>II. TRỌNG TÂM CÔNG TÁC</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vi-VN" sz="3200" dirty="0"/>
              <a:t>- Tuyên truyền, giáo dục cho thiếu nhi nội quy, quy định của trường, lớp; hướng dẫn các em thực hiện tốt Điều lệ và Nghi thức Đội Thiếu niên Tiền phong Hồ Chí Minh. Tổ chức sinh hoạt theo chủ đề, chủ điểm “</a:t>
            </a:r>
            <a:r>
              <a:rPr lang="vi-VN" sz="3200" i="1" dirty="0"/>
              <a:t>Xây dựng tình bạn đẹp, nói không với bạo lực học đường</a:t>
            </a:r>
            <a:r>
              <a:rPr lang="vi-VN" sz="3200" dirty="0"/>
              <a:t>”</a:t>
            </a:r>
            <a:r>
              <a:rPr lang="vi-VN" sz="3200" i="1" dirty="0"/>
              <a:t> </a:t>
            </a:r>
            <a:r>
              <a:rPr lang="vi-VN" sz="3200" dirty="0"/>
              <a:t>trong giờ chào cờ đầu tuần, sinh hoạt liên đội, chi đội và các hoạt động phòng, chống bạo lực học đường.</a:t>
            </a:r>
            <a:endParaRPr lang="en-US" sz="3200" dirty="0"/>
          </a:p>
        </p:txBody>
      </p:sp>
    </p:spTree>
    <p:extLst>
      <p:ext uri="{BB962C8B-B14F-4D97-AF65-F5344CB8AC3E}">
        <p14:creationId xmlns:p14="http://schemas.microsoft.com/office/powerpoint/2010/main" val="2794032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nl-NL" sz="2400" b="1" dirty="0"/>
              <a:t>II. TRỌNG TÂM CÔNG TÁC</a:t>
            </a:r>
            <a:endParaRPr lang="en-US" sz="2400" dirty="0"/>
          </a:p>
        </p:txBody>
      </p:sp>
      <p:sp>
        <p:nvSpPr>
          <p:cNvPr id="6" name="TextBox 5"/>
          <p:cNvSpPr txBox="1"/>
          <p:nvPr/>
        </p:nvSpPr>
        <p:spPr>
          <a:xfrm>
            <a:off x="1188720" y="2560320"/>
            <a:ext cx="10806764" cy="1092607"/>
          </a:xfrm>
          <a:prstGeom prst="rect">
            <a:avLst/>
          </a:prstGeom>
          <a:noFill/>
        </p:spPr>
        <p:txBody>
          <a:bodyPr wrap="square">
            <a:spAutoFit/>
          </a:bodyPr>
          <a:lstStyle/>
          <a:p>
            <a:endParaRPr sz="100" dirty="0"/>
          </a:p>
          <a:p>
            <a:r>
              <a:rPr lang="vi-VN" sz="3200" dirty="0"/>
              <a:t>- Tăng cường các hoạt động truyền thông cho thiếu nhi về ý thức chấp hành pháp luật, tham gia giao thông an toàn; </a:t>
            </a:r>
            <a:endParaRPr lang="en-US" sz="3200" dirty="0"/>
          </a:p>
        </p:txBody>
      </p:sp>
    </p:spTree>
    <p:extLst>
      <p:ext uri="{BB962C8B-B14F-4D97-AF65-F5344CB8AC3E}">
        <p14:creationId xmlns:p14="http://schemas.microsoft.com/office/powerpoint/2010/main" val="2794032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1092607"/>
          </a:xfrm>
          <a:prstGeom prst="rect">
            <a:avLst/>
          </a:prstGeom>
          <a:noFill/>
        </p:spPr>
        <p:txBody>
          <a:bodyPr wrap="square">
            <a:spAutoFit/>
          </a:bodyPr>
          <a:lstStyle/>
          <a:p>
            <a:endParaRPr sz="100" dirty="0"/>
          </a:p>
          <a:p>
            <a:r>
              <a:rPr lang="vi-VN" sz="3200" b="1" i="1" dirty="0"/>
              <a:t>1.4. Tạo môi trường cho thiếu nhi thực hiện lời dạy “Giữ gìn vệ sinh thật tốt”</a:t>
            </a:r>
            <a:endParaRPr lang="en-US" sz="3200" dirty="0"/>
          </a:p>
        </p:txBody>
      </p:sp>
    </p:spTree>
    <p:extLst>
      <p:ext uri="{BB962C8B-B14F-4D97-AF65-F5344CB8AC3E}">
        <p14:creationId xmlns:p14="http://schemas.microsoft.com/office/powerpoint/2010/main" val="27940322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vi-VN" sz="3200" dirty="0"/>
              <a:t>- Tổ chức các hoạt động để thiếu nhi rèn luyện ý thức và thói quen giữ gìn vệ sinh cá nhân; biết cách trang bị kiến thức sơ cấp cứu cơ bản trong nhà trường thông qua các buổi sinh hoạt Đội, Sao nhi đồng.</a:t>
            </a:r>
            <a:endParaRPr lang="en-US" sz="3200" dirty="0"/>
          </a:p>
          <a:p>
            <a:r>
              <a:rPr lang="vi-VN" sz="3200" dirty="0"/>
              <a:t>- Hướng dẫn và tổ chức triển khai các mô hình như: Lớp học xanh, Vì mái trường xanh, Nhà vệ sinh thân thiện, Chăm sóc vườn hoa trong khuôn viên trường.</a:t>
            </a:r>
            <a:endParaRPr lang="en-US" sz="3200" dirty="0"/>
          </a:p>
        </p:txBody>
      </p:sp>
    </p:spTree>
    <p:extLst>
      <p:ext uri="{BB962C8B-B14F-4D97-AF65-F5344CB8AC3E}">
        <p14:creationId xmlns:p14="http://schemas.microsoft.com/office/powerpoint/2010/main" val="1388558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1585049"/>
          </a:xfrm>
          <a:prstGeom prst="rect">
            <a:avLst/>
          </a:prstGeom>
          <a:noFill/>
        </p:spPr>
        <p:txBody>
          <a:bodyPr wrap="square">
            <a:spAutoFit/>
          </a:bodyPr>
          <a:lstStyle/>
          <a:p>
            <a:endParaRPr sz="100" dirty="0"/>
          </a:p>
          <a:p>
            <a:r>
              <a:rPr lang="vi-VN" sz="3200" dirty="0"/>
              <a:t>- Tổ chức các hoạt động giáo dục ý thức trách nhiệm của thiếu nhi trong phòng chống thiên tai và ứng phó với biến đổi khí hậu </a:t>
            </a:r>
            <a:endParaRPr lang="en-US" sz="3200" dirty="0"/>
          </a:p>
        </p:txBody>
      </p:sp>
    </p:spTree>
    <p:extLst>
      <p:ext uri="{BB962C8B-B14F-4D97-AF65-F5344CB8AC3E}">
        <p14:creationId xmlns:p14="http://schemas.microsoft.com/office/powerpoint/2010/main" val="1388558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4047262"/>
          </a:xfrm>
          <a:prstGeom prst="rect">
            <a:avLst/>
          </a:prstGeom>
          <a:noFill/>
        </p:spPr>
        <p:txBody>
          <a:bodyPr wrap="square">
            <a:spAutoFit/>
          </a:bodyPr>
          <a:lstStyle/>
          <a:p>
            <a:endParaRPr sz="100" dirty="0"/>
          </a:p>
          <a:p>
            <a:r>
              <a:rPr lang="vi-VN" sz="3200" dirty="0"/>
              <a:t>- Tăng cường truyền thông về tác hại của ma tuý, thuốc lá điện tử, bia, rượu, các chất kích thích và tệ nạn xã hội. Triển khai các chương trình giáo dục giới tính, sức khoẻ sinh sản, phòng chống HIV/AIDS trong thiếu nhi. Thành lập và duy trì hoạt động của các </a:t>
            </a:r>
            <a:r>
              <a:rPr lang="vi-VN" sz="3200" i="1" dirty="0"/>
              <a:t> “Đội sao đỏ”, </a:t>
            </a:r>
            <a:r>
              <a:rPr lang="vi-VN" sz="3200" dirty="0"/>
              <a:t>trong công tác tuyên truyền bảo vệ môi trường, an toàn vệ sinh thực phẩm và giữ gìn trật tự an toàn giao thông đặc biệt khu vực cổng trường vào giờ tan học</a:t>
            </a:r>
            <a:r>
              <a:rPr lang="vi-VN" sz="3200" i="1" dirty="0"/>
              <a:t>.</a:t>
            </a:r>
            <a:endParaRPr lang="en-US" sz="3200" dirty="0"/>
          </a:p>
        </p:txBody>
      </p:sp>
    </p:spTree>
    <p:extLst>
      <p:ext uri="{BB962C8B-B14F-4D97-AF65-F5344CB8AC3E}">
        <p14:creationId xmlns:p14="http://schemas.microsoft.com/office/powerpoint/2010/main" val="1388558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1092607"/>
          </a:xfrm>
          <a:prstGeom prst="rect">
            <a:avLst/>
          </a:prstGeom>
          <a:noFill/>
        </p:spPr>
        <p:txBody>
          <a:bodyPr wrap="square">
            <a:spAutoFit/>
          </a:bodyPr>
          <a:lstStyle/>
          <a:p>
            <a:endParaRPr sz="100" dirty="0"/>
          </a:p>
          <a:p>
            <a:r>
              <a:rPr lang="vi-VN" sz="3200" b="1" i="1" dirty="0"/>
              <a:t>1.5. Tạo môi trường cho thiếu nhi thực hiện lời dạy “Khiêm tốn, thật thà, dũng cảm”</a:t>
            </a:r>
            <a:endParaRPr lang="en-US" sz="3200" dirty="0"/>
          </a:p>
        </p:txBody>
      </p:sp>
    </p:spTree>
    <p:extLst>
      <p:ext uri="{BB962C8B-B14F-4D97-AF65-F5344CB8AC3E}">
        <p14:creationId xmlns:p14="http://schemas.microsoft.com/office/powerpoint/2010/main" val="1388558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1585049"/>
          </a:xfrm>
          <a:prstGeom prst="rect">
            <a:avLst/>
          </a:prstGeom>
          <a:noFill/>
        </p:spPr>
        <p:txBody>
          <a:bodyPr wrap="square">
            <a:spAutoFit/>
          </a:bodyPr>
          <a:lstStyle/>
          <a:p>
            <a:endParaRPr sz="100" dirty="0"/>
          </a:p>
          <a:p>
            <a:r>
              <a:rPr lang="vi-VN" sz="3200" dirty="0"/>
              <a:t> - Xây dựng văn hoá học đường thông qua câu lạc bộ kĩ năng sống, bồi đắp cho thiếu nhi đức tính khiêm tốn, lễ phép trong giao tiếp, ứng xử và trong đời sống hằng ngày.</a:t>
            </a:r>
            <a:endParaRPr lang="en-US" sz="3200" dirty="0"/>
          </a:p>
        </p:txBody>
      </p:sp>
    </p:spTree>
    <p:extLst>
      <p:ext uri="{BB962C8B-B14F-4D97-AF65-F5344CB8AC3E}">
        <p14:creationId xmlns:p14="http://schemas.microsoft.com/office/powerpoint/2010/main" val="4267169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vi-VN" sz="3200" dirty="0"/>
              <a:t>- Giáo dục thiếu nhi lòng dũng cảm, tính trung thực trong học tập, sinh hoạt và trong đời sống hàng ngày thông qua việc đẩy mạnh giới thiệu các gương điển hình tiên tiến trên chuyên mục </a:t>
            </a:r>
            <a:r>
              <a:rPr lang="vi-VN" sz="3200" i="1" dirty="0"/>
              <a:t>“Em làm việc tốt”</a:t>
            </a:r>
            <a:r>
              <a:rPr lang="vi-VN" sz="3200" dirty="0"/>
              <a:t>, “</a:t>
            </a:r>
            <a:r>
              <a:rPr lang="vi-VN" sz="3200" i="1" dirty="0"/>
              <a:t>Những bông hoa nhỏ”</a:t>
            </a:r>
            <a:r>
              <a:rPr lang="vi-VN" sz="3200" dirty="0"/>
              <a:t>, “</a:t>
            </a:r>
            <a:r>
              <a:rPr lang="vi-VN" sz="3200" i="1" dirty="0"/>
              <a:t>Gương sáng đội viên”</a:t>
            </a:r>
            <a:r>
              <a:rPr lang="vi-VN" sz="3200" dirty="0"/>
              <a:t>; tổ chức tuyên dương Cháu ngoan Bác Hồ cấp xã; tuyên dương đội viên, thiếu niên thông qua sinh hoạt, hoạt động Đội.</a:t>
            </a:r>
            <a:endParaRPr lang="en-US" sz="3200" dirty="0"/>
          </a:p>
        </p:txBody>
      </p:sp>
    </p:spTree>
    <p:extLst>
      <p:ext uri="{BB962C8B-B14F-4D97-AF65-F5344CB8AC3E}">
        <p14:creationId xmlns:p14="http://schemas.microsoft.com/office/powerpoint/2010/main" val="4267169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569934"/>
          </a:xfrm>
          <a:prstGeom prst="rect">
            <a:avLst/>
          </a:prstGeom>
          <a:noFill/>
        </p:spPr>
        <p:txBody>
          <a:bodyPr wrap="square">
            <a:spAutoFit/>
          </a:bodyPr>
          <a:lstStyle/>
          <a:p>
            <a:endParaRPr sz="100" dirty="0"/>
          </a:p>
          <a:p>
            <a:r>
              <a:rPr lang="vi-VN" sz="3200" dirty="0"/>
              <a:t>- Hướng dẫn thiếu nhi tiếp cận, tham gia các trang tin, fanpage, website do các cấp bộ Đoàn, Đội quản lý. Định hướng cho thiếu nhi sử dụng trò chơi an toàn, tránh xa các trò chơi độc hại; khai thác hiệu quả mạng xã hội, ứng dụng công nghệ thông tin phục vụ nhu cầu học tập. </a:t>
            </a:r>
            <a:endParaRPr lang="en-US" sz="3200" dirty="0"/>
          </a:p>
        </p:txBody>
      </p:sp>
    </p:spTree>
    <p:extLst>
      <p:ext uri="{BB962C8B-B14F-4D97-AF65-F5344CB8AC3E}">
        <p14:creationId xmlns:p14="http://schemas.microsoft.com/office/powerpoint/2010/main" val="4267169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80863"/>
            <a:ext cx="5474676" cy="830997"/>
          </a:xfrm>
          <a:prstGeom prst="rect">
            <a:avLst/>
          </a:prstGeom>
          <a:noFill/>
        </p:spPr>
        <p:txBody>
          <a:bodyPr wrap="square">
            <a:spAutoFit/>
          </a:bodyPr>
          <a:lstStyle/>
          <a:p>
            <a:pPr algn="ctr"/>
            <a:r>
              <a:rPr lang="vi-VN" sz="2400" b="1" dirty="0"/>
              <a:t>2. Công tác xây dựng Đội</a:t>
            </a:r>
            <a:endParaRPr lang="en-US" sz="2400" dirty="0"/>
          </a:p>
          <a:p>
            <a:pPr algn="ctr"/>
            <a:r>
              <a:rPr lang="vi-VN" sz="2400" b="1" i="1" dirty="0"/>
              <a:t>2.1. Công tác nhi đồng</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vi-VN" sz="3200" dirty="0"/>
              <a:t>- Tập trung nâng cao chất lượng Sao nhi đồng tự quảng (lớp 3) trong học tập, vui chơi, sinh hoạt; duy trì sinh hoạt sao dưới sự định hướng, hướng dẫn của anh chị phụ trách Sao, Giáo viên chủ nhiệm và giáo viên Tổng phụ trách.</a:t>
            </a:r>
            <a:endParaRPr lang="en-US" sz="3200" dirty="0"/>
          </a:p>
          <a:p>
            <a:r>
              <a:rPr lang="vi-VN" sz="3200" dirty="0"/>
              <a:t>- Thực hiện tốt công tác bàn giao về địa phương quản lí trong dịp hè và khi trở lại trường.</a:t>
            </a:r>
            <a:endParaRPr lang="en-US" sz="3200" dirty="0"/>
          </a:p>
        </p:txBody>
      </p:sp>
    </p:spTree>
    <p:extLst>
      <p:ext uri="{BB962C8B-B14F-4D97-AF65-F5344CB8AC3E}">
        <p14:creationId xmlns:p14="http://schemas.microsoft.com/office/powerpoint/2010/main" val="42671699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vi-VN" sz="3200" b="1" i="1" dirty="0"/>
              <a:t>2.2. Công tác đội viên</a:t>
            </a:r>
            <a:endParaRPr lang="en-US" sz="3200" dirty="0"/>
          </a:p>
          <a:p>
            <a:r>
              <a:rPr lang="vi-VN" sz="3200" dirty="0"/>
              <a:t>- Tiếp tục  triển khai chương trình “Rèn luyện đội viên” giai đoạn 2024- 2028 do Hội đồng đội tỉnh tổ chức. Chuyển đổi hình thức theo dõi đánh giá đội viên trên app “Làm việc tốt”. Đồng thời tạo sân chơi hướng nghiệp và phát triển lý tưởng sống cho đội viên như sân chơi đồng diễn Plasmod, cùng Kun học tốt, cùng Kun bảo vệ môi trường…</a:t>
            </a:r>
            <a:endParaRPr lang="en-US" sz="3200" dirty="0"/>
          </a:p>
        </p:txBody>
      </p:sp>
    </p:spTree>
    <p:extLst>
      <p:ext uri="{BB962C8B-B14F-4D97-AF65-F5344CB8AC3E}">
        <p14:creationId xmlns:p14="http://schemas.microsoft.com/office/powerpoint/2010/main" val="11817079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062377"/>
          </a:xfrm>
          <a:prstGeom prst="rect">
            <a:avLst/>
          </a:prstGeom>
          <a:noFill/>
        </p:spPr>
        <p:txBody>
          <a:bodyPr wrap="square">
            <a:spAutoFit/>
          </a:bodyPr>
          <a:lstStyle/>
          <a:p>
            <a:endParaRPr sz="100" dirty="0"/>
          </a:p>
          <a:p>
            <a:r>
              <a:rPr lang="vi-VN" sz="3200" b="1" i="1" dirty="0"/>
              <a:t>2.3. Công tác xây dựng Ban Chỉ huy Đội</a:t>
            </a:r>
            <a:endParaRPr lang="en-US" sz="3200" dirty="0"/>
          </a:p>
          <a:p>
            <a:r>
              <a:rPr lang="vi-VN" sz="3200" b="1" dirty="0"/>
              <a:t>- </a:t>
            </a:r>
            <a:r>
              <a:rPr lang="vi-VN" sz="3200" dirty="0"/>
              <a:t>Lựa chọn đội ngũ cán bộ chỉ huy Đội đảm bảo đúng tiêu chuẩn, yêu cầu; phát huy tốt vai trò tự quản, thủ lĩnh của các em trong các hoạt động và sinh hoạt của Đội.</a:t>
            </a:r>
            <a:endParaRPr lang="en-US" sz="3200" dirty="0"/>
          </a:p>
          <a:p>
            <a:r>
              <a:rPr lang="vi-VN" sz="3200" dirty="0"/>
              <a:t>- Chú trọng công tác bồi dưỡng, huấn luyện kỹ năng nghiệp vụ cho đội ngũ cán bộ chỉ huy Đội </a:t>
            </a:r>
            <a:endParaRPr lang="en-US" sz="3200" dirty="0"/>
          </a:p>
        </p:txBody>
      </p:sp>
    </p:spTree>
    <p:extLst>
      <p:ext uri="{BB962C8B-B14F-4D97-AF65-F5344CB8AC3E}">
        <p14:creationId xmlns:p14="http://schemas.microsoft.com/office/powerpoint/2010/main" val="11817079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569934"/>
          </a:xfrm>
          <a:prstGeom prst="rect">
            <a:avLst/>
          </a:prstGeom>
          <a:noFill/>
        </p:spPr>
        <p:txBody>
          <a:bodyPr wrap="square">
            <a:spAutoFit/>
          </a:bodyPr>
          <a:lstStyle/>
          <a:p>
            <a:endParaRPr sz="100" dirty="0"/>
          </a:p>
          <a:p>
            <a:r>
              <a:rPr lang="vi-VN" sz="3200" dirty="0"/>
              <a:t>- Quan tâm, tổ chức các hoạt động tuyên dương, khen thưởng, nhân rộng các gương điển hình Chỉ huy Đội giỏi thông qua các cuộc thi, giải thưởng, tạo môi trường rèn luyện và động lực cho các em tích cực tham gia công tác Đội và phong trào thiếu nhi. </a:t>
            </a:r>
            <a:endParaRPr lang="en-US" sz="3200" dirty="0"/>
          </a:p>
        </p:txBody>
      </p:sp>
    </p:spTree>
    <p:extLst>
      <p:ext uri="{BB962C8B-B14F-4D97-AF65-F5344CB8AC3E}">
        <p14:creationId xmlns:p14="http://schemas.microsoft.com/office/powerpoint/2010/main" val="11817079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062377"/>
          </a:xfrm>
          <a:prstGeom prst="rect">
            <a:avLst/>
          </a:prstGeom>
          <a:noFill/>
        </p:spPr>
        <p:txBody>
          <a:bodyPr wrap="square">
            <a:spAutoFit/>
          </a:bodyPr>
          <a:lstStyle/>
          <a:p>
            <a:endParaRPr sz="100" dirty="0"/>
          </a:p>
          <a:p>
            <a:r>
              <a:rPr lang="vi-VN" sz="3200" b="1" i="1" dirty="0"/>
              <a:t>2.4. Công tác xây dựng liên đội, chi đội</a:t>
            </a:r>
            <a:endParaRPr lang="en-US" sz="3200" dirty="0"/>
          </a:p>
          <a:p>
            <a:r>
              <a:rPr lang="vi-VN" sz="3200" dirty="0"/>
              <a:t>- Triển khai bổ sung Điều lệ đội, hướng dẫn thực hiện điều lệ, qui chế tổ chức và hoạt động đội, các văn bản quy định phù hợp với tình hình mới.</a:t>
            </a:r>
            <a:endParaRPr lang="en-US" sz="3200" dirty="0"/>
          </a:p>
          <a:p>
            <a:r>
              <a:rPr lang="vi-VN" sz="3200" dirty="0"/>
              <a:t>- Hướng dẫn các Chi đội tổ chức Đại hội theo đúng quy định Điều lệ Đội và Nghi thức Đội TNTP Hồ Chí Minh. </a:t>
            </a:r>
            <a:endParaRPr lang="en-US" sz="3200" dirty="0"/>
          </a:p>
        </p:txBody>
      </p:sp>
    </p:spTree>
    <p:extLst>
      <p:ext uri="{BB962C8B-B14F-4D97-AF65-F5344CB8AC3E}">
        <p14:creationId xmlns:p14="http://schemas.microsoft.com/office/powerpoint/2010/main" val="11817079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vi-VN" sz="3200" b="1" i="1" dirty="0"/>
              <a:t>2.5. Công tác xây dựng đội ngũ cán bộ phụ trách thiếu nhi</a:t>
            </a:r>
            <a:endParaRPr lang="en-US" sz="3200" dirty="0"/>
          </a:p>
          <a:p>
            <a:r>
              <a:rPr lang="vi-VN" sz="3200" dirty="0"/>
              <a:t>- Duy trì, nâng cao các lớp bồi dưỡng, tập huấn cho cán bộ phụ trách thiếu nhi, phụ trách chi đội.</a:t>
            </a:r>
            <a:endParaRPr lang="en-US" sz="3200" dirty="0"/>
          </a:p>
          <a:p>
            <a:r>
              <a:rPr lang="vi-VN" sz="3200" dirty="0"/>
              <a:t>- Tham mưu cho Đoàn thành niên xã nâng cao trách nhiệm trong công tác tuyển chọn, phân công cán bộ Đoàn làm phụ trách Đội.</a:t>
            </a:r>
            <a:endParaRPr lang="en-US" sz="3200" dirty="0"/>
          </a:p>
        </p:txBody>
      </p:sp>
    </p:spTree>
    <p:extLst>
      <p:ext uri="{BB962C8B-B14F-4D97-AF65-F5344CB8AC3E}">
        <p14:creationId xmlns:p14="http://schemas.microsoft.com/office/powerpoint/2010/main" val="25255041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569934"/>
          </a:xfrm>
          <a:prstGeom prst="rect">
            <a:avLst/>
          </a:prstGeom>
          <a:noFill/>
        </p:spPr>
        <p:txBody>
          <a:bodyPr wrap="square">
            <a:spAutoFit/>
          </a:bodyPr>
          <a:lstStyle/>
          <a:p>
            <a:endParaRPr sz="100" dirty="0"/>
          </a:p>
          <a:p>
            <a:r>
              <a:rPr lang="vi-VN" sz="3200" b="1" dirty="0"/>
              <a:t>3. Công tác bảo vệ, chăm sóc thiếu niên, nhi đồng, triển khai thực hiện Luật Trẻ em</a:t>
            </a:r>
            <a:r>
              <a:rPr lang="vi-VN" sz="3200" dirty="0"/>
              <a:t> </a:t>
            </a:r>
            <a:endParaRPr lang="en-US" sz="3200" dirty="0"/>
          </a:p>
          <a:p>
            <a:r>
              <a:rPr lang="vi-VN" sz="3200" dirty="0"/>
              <a:t>- Tăng cường tuyên truyền phòng chống đuối nước cho trẻ em, phối hợp với các tổ chức đoàn thể dạy bơi miễn phí cho trẻ em trên địa bàn. </a:t>
            </a:r>
            <a:endParaRPr lang="en-US" sz="3200" dirty="0"/>
          </a:p>
        </p:txBody>
      </p:sp>
    </p:spTree>
    <p:extLst>
      <p:ext uri="{BB962C8B-B14F-4D97-AF65-F5344CB8AC3E}">
        <p14:creationId xmlns:p14="http://schemas.microsoft.com/office/powerpoint/2010/main" val="1181707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vi-VN" sz="3200" dirty="0"/>
              <a:t>- Tăng cường tổ chức các hoạt động tuyên truyền về Luật Trẻ em; ngăn ngừa các hủ tục lạc hậu như nạn tảo hôn, hôn nhân cận huyết. Truyền thông về các giải pháp phòng, chống tai nạn thương tích, ngăn ngừa bạo lực, xâm hại trẻ em. </a:t>
            </a:r>
            <a:endParaRPr lang="en-US" sz="3200" dirty="0"/>
          </a:p>
          <a:p>
            <a:r>
              <a:rPr lang="vi-VN" sz="3200" dirty="0"/>
              <a:t>- Tăng cường công tác tư vấn học đường cho trẻ em; trợ giúp pháp lý cho trẻ em.</a:t>
            </a:r>
            <a:endParaRPr lang="en-US" sz="3200" dirty="0"/>
          </a:p>
        </p:txBody>
      </p:sp>
    </p:spTree>
    <p:extLst>
      <p:ext uri="{BB962C8B-B14F-4D97-AF65-F5344CB8AC3E}">
        <p14:creationId xmlns:p14="http://schemas.microsoft.com/office/powerpoint/2010/main" val="25255041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2077492"/>
          </a:xfrm>
          <a:prstGeom prst="rect">
            <a:avLst/>
          </a:prstGeom>
          <a:noFill/>
        </p:spPr>
        <p:txBody>
          <a:bodyPr wrap="square">
            <a:spAutoFit/>
          </a:bodyPr>
          <a:lstStyle/>
          <a:p>
            <a:endParaRPr sz="100" dirty="0"/>
          </a:p>
          <a:p>
            <a:r>
              <a:rPr lang="vi-VN" sz="3200" dirty="0"/>
              <a:t>- Tổ chức các hoạt động chăm sóc, vui chơi giải trí cho thiếu nhi nhất là vào các dịp cao điểm như Ngày Quốc tế thiếu nhi, tháng Hành động vì trẻ em, Tết Trung thu, Ngày Quốc tế thiếu nhi... </a:t>
            </a:r>
            <a:endParaRPr lang="en-US" sz="3200" dirty="0"/>
          </a:p>
        </p:txBody>
      </p:sp>
    </p:spTree>
    <p:extLst>
      <p:ext uri="{BB962C8B-B14F-4D97-AF65-F5344CB8AC3E}">
        <p14:creationId xmlns:p14="http://schemas.microsoft.com/office/powerpoint/2010/main" val="2525504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8" y="1633554"/>
            <a:ext cx="5474676" cy="461665"/>
          </a:xfrm>
          <a:prstGeom prst="rect">
            <a:avLst/>
          </a:prstGeom>
          <a:noFill/>
        </p:spPr>
        <p:txBody>
          <a:bodyPr wrap="square">
            <a:spAutoFit/>
          </a:bodyPr>
          <a:lstStyle/>
          <a:p>
            <a:pPr algn="ctr"/>
            <a:r>
              <a:rPr lang="vi-VN" sz="2400" b="1" dirty="0"/>
              <a:t>IV. NHIỆM VỤ, GIẢI PHÁP</a:t>
            </a:r>
            <a:endParaRPr lang="en-US" sz="2400" dirty="0"/>
          </a:p>
        </p:txBody>
      </p:sp>
      <p:sp>
        <p:nvSpPr>
          <p:cNvPr id="6" name="TextBox 5"/>
          <p:cNvSpPr txBox="1"/>
          <p:nvPr/>
        </p:nvSpPr>
        <p:spPr>
          <a:xfrm>
            <a:off x="1188720" y="2560320"/>
            <a:ext cx="10806764" cy="3062377"/>
          </a:xfrm>
          <a:prstGeom prst="rect">
            <a:avLst/>
          </a:prstGeom>
          <a:noFill/>
        </p:spPr>
        <p:txBody>
          <a:bodyPr wrap="square">
            <a:spAutoFit/>
          </a:bodyPr>
          <a:lstStyle/>
          <a:p>
            <a:endParaRPr sz="100" dirty="0"/>
          </a:p>
          <a:p>
            <a:r>
              <a:rPr lang="vi-VN" sz="3200" dirty="0"/>
              <a:t>- Định kỳ tổ chức các hoạt động lấy ý kiến tham gia của trẻ em với các cấp thông qua câu lạc bộ “quyền trẻ em” “quốc hội trẻ em”.</a:t>
            </a:r>
            <a:endParaRPr lang="en-US" sz="3200" dirty="0"/>
          </a:p>
          <a:p>
            <a:r>
              <a:rPr lang="vi-VN" sz="3200" dirty="0"/>
              <a:t>- Thực hiện nghiêm túc công tác thông tin, báo cáo kịp thời về các vụ việc liên quan đến trẻ em về Hội đồng Đội xã theo quy định</a:t>
            </a:r>
            <a:endParaRPr lang="en-US" sz="3200" dirty="0"/>
          </a:p>
        </p:txBody>
      </p:sp>
    </p:spTree>
    <p:extLst>
      <p:ext uri="{BB962C8B-B14F-4D97-AF65-F5344CB8AC3E}">
        <p14:creationId xmlns:p14="http://schemas.microsoft.com/office/powerpoint/2010/main" val="25255041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1559169" y="1633554"/>
            <a:ext cx="10011508" cy="707886"/>
          </a:xfrm>
          <a:prstGeom prst="rect">
            <a:avLst/>
          </a:prstGeom>
          <a:noFill/>
        </p:spPr>
        <p:txBody>
          <a:bodyPr wrap="square">
            <a:spAutoFit/>
          </a:bodyPr>
          <a:lstStyle/>
          <a:p>
            <a:r>
              <a:rPr lang="nl-NL" sz="4000" b="1" dirty="0"/>
              <a:t>V. CHỈ TIÊU PHẤN ĐẤU NĂM HỌC 2025 - 2026</a:t>
            </a:r>
            <a:endParaRPr lang="en-US" sz="4000" dirty="0"/>
          </a:p>
        </p:txBody>
      </p:sp>
      <p:sp>
        <p:nvSpPr>
          <p:cNvPr id="6" name="TextBox 5"/>
          <p:cNvSpPr txBox="1"/>
          <p:nvPr/>
        </p:nvSpPr>
        <p:spPr>
          <a:xfrm>
            <a:off x="1188720" y="2560320"/>
            <a:ext cx="10806764" cy="4047262"/>
          </a:xfrm>
          <a:prstGeom prst="rect">
            <a:avLst/>
          </a:prstGeom>
          <a:noFill/>
        </p:spPr>
        <p:txBody>
          <a:bodyPr wrap="square">
            <a:spAutoFit/>
          </a:bodyPr>
          <a:lstStyle/>
          <a:p>
            <a:endParaRPr sz="100" dirty="0"/>
          </a:p>
          <a:p>
            <a:r>
              <a:rPr lang="nl-NL" sz="3200" dirty="0"/>
              <a:t>- 100% chi đội tham gia phong trào tìm về địa chỉ đỏ, uống nước nhớ nguồn.</a:t>
            </a:r>
            <a:endParaRPr lang="en-US" sz="3200" dirty="0"/>
          </a:p>
          <a:p>
            <a:r>
              <a:rPr lang="nl-NL" sz="3200" dirty="0"/>
              <a:t>- 100% chi đội, lớp nhi đồng tham gia hoạt động trải nghiệm dưới cờ. </a:t>
            </a:r>
            <a:endParaRPr lang="en-US" sz="3200" dirty="0"/>
          </a:p>
          <a:p>
            <a:r>
              <a:rPr lang="nl-NL" sz="3200" dirty="0"/>
              <a:t>- 100% chi đội tổ chức mỗi tuần một câu chuyện đẹp, một cuốn sách hay, một tấm gương sáng.</a:t>
            </a:r>
            <a:endParaRPr lang="en-US" sz="3200" dirty="0"/>
          </a:p>
          <a:p>
            <a:r>
              <a:rPr lang="nl-NL" sz="3200" dirty="0"/>
              <a:t>- 100% chi đội tham gia phong trào cùng em làm việc tốt mỗi ngày.	</a:t>
            </a:r>
            <a:endParaRPr lang="en-US" sz="3200" dirty="0"/>
          </a:p>
        </p:txBody>
      </p:sp>
    </p:spTree>
    <p:extLst>
      <p:ext uri="{BB962C8B-B14F-4D97-AF65-F5344CB8AC3E}">
        <p14:creationId xmlns:p14="http://schemas.microsoft.com/office/powerpoint/2010/main" val="689437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012831" y="1633554"/>
            <a:ext cx="6013937" cy="461665"/>
          </a:xfrm>
          <a:prstGeom prst="rect">
            <a:avLst/>
          </a:prstGeom>
          <a:noFill/>
        </p:spPr>
        <p:txBody>
          <a:bodyPr wrap="square">
            <a:spAutoFit/>
          </a:bodyPr>
          <a:lstStyle/>
          <a:p>
            <a:r>
              <a:rPr lang="nl-NL" sz="2400" b="1" dirty="0"/>
              <a:t>V. CHỈ TIÊU PHẤN ĐẤU NĂM HỌC 2025 - 2026</a:t>
            </a:r>
            <a:endParaRPr lang="en-US" sz="2400" dirty="0"/>
          </a:p>
        </p:txBody>
      </p:sp>
      <p:sp>
        <p:nvSpPr>
          <p:cNvPr id="6" name="TextBox 5"/>
          <p:cNvSpPr txBox="1"/>
          <p:nvPr/>
        </p:nvSpPr>
        <p:spPr>
          <a:xfrm>
            <a:off x="1188720" y="2560320"/>
            <a:ext cx="10806764" cy="4047262"/>
          </a:xfrm>
          <a:prstGeom prst="rect">
            <a:avLst/>
          </a:prstGeom>
          <a:noFill/>
        </p:spPr>
        <p:txBody>
          <a:bodyPr wrap="square">
            <a:spAutoFit/>
          </a:bodyPr>
          <a:lstStyle/>
          <a:p>
            <a:endParaRPr sz="100" dirty="0"/>
          </a:p>
          <a:p>
            <a:r>
              <a:rPr lang="nl-NL" sz="3200" dirty="0"/>
              <a:t>- 100% chi  đội thực hiện phong trào </a:t>
            </a:r>
            <a:r>
              <a:rPr lang="nl-NL" sz="3200" b="1" i="1" dirty="0"/>
              <a:t>“Kế hoạch nhỏ”. Chi đội 3 tốt.</a:t>
            </a:r>
            <a:endParaRPr lang="en-US" sz="3200" dirty="0"/>
          </a:p>
          <a:p>
            <a:pPr marL="457200" indent="-457200">
              <a:buFontTx/>
              <a:buChar char="-"/>
            </a:pPr>
            <a:r>
              <a:rPr lang="nl-NL" sz="3200" dirty="0" smtClean="0"/>
              <a:t>100</a:t>
            </a:r>
            <a:r>
              <a:rPr lang="nl-NL" sz="3200" dirty="0"/>
              <a:t>% chi  đội thực hiện phong trào </a:t>
            </a:r>
            <a:r>
              <a:rPr lang="nl-NL" sz="3200" b="1" i="1" dirty="0"/>
              <a:t>“nuôi heo đất giúp bạn đến trường</a:t>
            </a:r>
            <a:r>
              <a:rPr lang="nl-NL" sz="3200" b="1" i="1" dirty="0" smtClean="0"/>
              <a:t>”.</a:t>
            </a:r>
          </a:p>
          <a:p>
            <a:r>
              <a:rPr lang="nl-NL" sz="3200" dirty="0" smtClean="0"/>
              <a:t>- </a:t>
            </a:r>
            <a:r>
              <a:rPr lang="nl-NL" sz="3200" dirty="0"/>
              <a:t>100% chi đội tham gia xây dựng quỹ Đội, xây dựng quỹ “Vòng tay bè bạn”</a:t>
            </a:r>
            <a:r>
              <a:rPr lang="de-DE" sz="3200" dirty="0"/>
              <a:t>. Mỗi Chi đội giúp đỡ 1-2 thiếu nhi có hoàn cảnh khó khăn.</a:t>
            </a:r>
            <a:endParaRPr lang="en-US" sz="3200" dirty="0"/>
          </a:p>
          <a:p>
            <a:endParaRPr lang="en-US" sz="3200" dirty="0"/>
          </a:p>
        </p:txBody>
      </p:sp>
    </p:spTree>
    <p:extLst>
      <p:ext uri="{BB962C8B-B14F-4D97-AF65-F5344CB8AC3E}">
        <p14:creationId xmlns:p14="http://schemas.microsoft.com/office/powerpoint/2010/main" val="689437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2860431" y="1633554"/>
            <a:ext cx="5971383" cy="461665"/>
          </a:xfrm>
          <a:prstGeom prst="rect">
            <a:avLst/>
          </a:prstGeom>
          <a:noFill/>
        </p:spPr>
        <p:txBody>
          <a:bodyPr wrap="square">
            <a:spAutoFit/>
          </a:bodyPr>
          <a:lstStyle/>
          <a:p>
            <a:r>
              <a:rPr lang="nl-NL" sz="2400" b="1" dirty="0"/>
              <a:t>V. CHỈ TIÊU PHẤN ĐẤU NĂM HỌC 2025 - 2026</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nl-NL" sz="3200" dirty="0"/>
              <a:t>- 100% đội viên đăng ký cam kết và thực hiện tốt trật tự an toàn giao thông, phòng chống ma túy và các tệ nạn xã hội, phòng chống cháy nổ, phòng chống bạo lực học đường.</a:t>
            </a:r>
            <a:endParaRPr lang="en-US" sz="3200" dirty="0"/>
          </a:p>
          <a:p>
            <a:r>
              <a:rPr lang="nl-NL" sz="3200" dirty="0"/>
              <a:t>- 100% chi đội tham gia xây dựng công trình vườn hoa trường em.</a:t>
            </a:r>
            <a:endParaRPr lang="en-US" sz="3200" dirty="0"/>
          </a:p>
          <a:p>
            <a:r>
              <a:rPr lang="nl-NL" sz="3200" dirty="0"/>
              <a:t>- 100% chi đội tham gia xây dựng tình bạn đẹp, nói không với bạo lực học đường. Xây dựng văn hóa ứng xử học đường.</a:t>
            </a:r>
            <a:endParaRPr lang="en-US" sz="3200" dirty="0"/>
          </a:p>
        </p:txBody>
      </p:sp>
    </p:spTree>
    <p:extLst>
      <p:ext uri="{BB962C8B-B14F-4D97-AF65-F5344CB8AC3E}">
        <p14:creationId xmlns:p14="http://schemas.microsoft.com/office/powerpoint/2010/main" val="689437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094892" y="1633554"/>
            <a:ext cx="6002216" cy="461665"/>
          </a:xfrm>
          <a:prstGeom prst="rect">
            <a:avLst/>
          </a:prstGeom>
          <a:noFill/>
        </p:spPr>
        <p:txBody>
          <a:bodyPr wrap="square">
            <a:spAutoFit/>
          </a:bodyPr>
          <a:lstStyle/>
          <a:p>
            <a:r>
              <a:rPr lang="nl-NL" sz="2400" b="1" dirty="0"/>
              <a:t>V. CHỈ TIÊU PHẤN ĐẤU NĂM HỌC 2025 - 2026</a:t>
            </a:r>
            <a:endParaRPr lang="en-US" sz="2400" dirty="0"/>
          </a:p>
        </p:txBody>
      </p:sp>
      <p:sp>
        <p:nvSpPr>
          <p:cNvPr id="6" name="TextBox 5"/>
          <p:cNvSpPr txBox="1"/>
          <p:nvPr/>
        </p:nvSpPr>
        <p:spPr>
          <a:xfrm>
            <a:off x="1188720" y="2560320"/>
            <a:ext cx="10806764" cy="1585049"/>
          </a:xfrm>
          <a:prstGeom prst="rect">
            <a:avLst/>
          </a:prstGeom>
          <a:noFill/>
        </p:spPr>
        <p:txBody>
          <a:bodyPr wrap="square">
            <a:spAutoFit/>
          </a:bodyPr>
          <a:lstStyle/>
          <a:p>
            <a:endParaRPr sz="100" dirty="0"/>
          </a:p>
          <a:p>
            <a:r>
              <a:rPr lang="nl-NL" sz="3200" dirty="0"/>
              <a:t>- 80% Đội viên đạt danh hiệu Cháu ngoan Bác Hồ.</a:t>
            </a:r>
            <a:endParaRPr lang="en-US" sz="3200" dirty="0"/>
          </a:p>
          <a:p>
            <a:r>
              <a:rPr lang="nl-NL" sz="3200" dirty="0"/>
              <a:t>- 100% chi Đội đạt chi Đội mạnh cấp trường, cấp xã.</a:t>
            </a:r>
            <a:endParaRPr lang="en-US" sz="3200" dirty="0"/>
          </a:p>
          <a:p>
            <a:r>
              <a:rPr lang="nl-NL" sz="3200" dirty="0"/>
              <a:t> - 100% chi Đội tham gia các hoạt động, hội thi cấp trường.</a:t>
            </a:r>
            <a:endParaRPr lang="en-US" sz="3200" dirty="0"/>
          </a:p>
        </p:txBody>
      </p:sp>
    </p:spTree>
    <p:extLst>
      <p:ext uri="{BB962C8B-B14F-4D97-AF65-F5344CB8AC3E}">
        <p14:creationId xmlns:p14="http://schemas.microsoft.com/office/powerpoint/2010/main" val="689437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357137" y="1633554"/>
            <a:ext cx="5904093" cy="461665"/>
          </a:xfrm>
          <a:prstGeom prst="rect">
            <a:avLst/>
          </a:prstGeom>
          <a:noFill/>
        </p:spPr>
        <p:txBody>
          <a:bodyPr wrap="square">
            <a:spAutoFit/>
          </a:bodyPr>
          <a:lstStyle/>
          <a:p>
            <a:r>
              <a:rPr lang="nl-NL" sz="2400" b="1" dirty="0"/>
              <a:t>V. CHỈ TIÊU PHẤN ĐẤU NĂM HỌC 2025 - 2026</a:t>
            </a:r>
            <a:endParaRPr lang="en-US" sz="2400" dirty="0"/>
          </a:p>
        </p:txBody>
      </p:sp>
      <p:sp>
        <p:nvSpPr>
          <p:cNvPr id="6" name="TextBox 5"/>
          <p:cNvSpPr txBox="1"/>
          <p:nvPr/>
        </p:nvSpPr>
        <p:spPr>
          <a:xfrm>
            <a:off x="1188720" y="2560320"/>
            <a:ext cx="10806764" cy="3554819"/>
          </a:xfrm>
          <a:prstGeom prst="rect">
            <a:avLst/>
          </a:prstGeom>
          <a:noFill/>
        </p:spPr>
        <p:txBody>
          <a:bodyPr wrap="square">
            <a:spAutoFit/>
          </a:bodyPr>
          <a:lstStyle/>
          <a:p>
            <a:endParaRPr sz="100" dirty="0"/>
          </a:p>
          <a:p>
            <a:r>
              <a:rPr lang="de-DE" sz="3200" b="1" dirty="0"/>
              <a:t>2. Công tác học tập</a:t>
            </a:r>
            <a:endParaRPr lang="en-US" sz="3200" dirty="0"/>
          </a:p>
          <a:p>
            <a:r>
              <a:rPr lang="vi-VN" sz="3200" b="1" dirty="0"/>
              <a:t>* </a:t>
            </a:r>
            <a:r>
              <a:rPr lang="vi-VN" sz="3200" b="1" u="sng" dirty="0"/>
              <a:t>Cấp Tiểu học</a:t>
            </a:r>
            <a:r>
              <a:rPr lang="vi-VN" sz="3200" b="1" dirty="0"/>
              <a:t>: 2</a:t>
            </a:r>
            <a:r>
              <a:rPr lang="nl-NL" sz="3200" b="1" dirty="0"/>
              <a:t>69</a:t>
            </a:r>
            <a:r>
              <a:rPr lang="vi-VN" sz="3200" b="1" dirty="0"/>
              <a:t> em</a:t>
            </a:r>
            <a:endParaRPr lang="en-US" sz="3200" dirty="0"/>
          </a:p>
          <a:p>
            <a:r>
              <a:rPr lang="nl-NL" sz="3200" dirty="0"/>
              <a:t>Chỉ tiêu phấn đấu </a:t>
            </a:r>
            <a:endParaRPr lang="en-US" sz="3200" dirty="0"/>
          </a:p>
          <a:p>
            <a:r>
              <a:rPr lang="pt-BR" sz="3200" dirty="0"/>
              <a:t>+ Hoàn thành tốt trở lên: 110 bạn, đạt tỉ lệ:  40,9% </a:t>
            </a:r>
            <a:endParaRPr lang="en-US" sz="3200" dirty="0"/>
          </a:p>
          <a:p>
            <a:r>
              <a:rPr lang="pt-BR" sz="3200" dirty="0"/>
              <a:t>+ Hoàn thành : 155 bạn, đạt tỉ lệ:  57,6%</a:t>
            </a:r>
            <a:endParaRPr lang="en-US" sz="3200" dirty="0"/>
          </a:p>
          <a:p>
            <a:r>
              <a:rPr lang="pt-BR" sz="3200" dirty="0"/>
              <a:t>+ Chưa hoàn thành: 4 bạn, đạt tỉ lệ:  1,5 %</a:t>
            </a:r>
            <a:endParaRPr lang="en-US" sz="3200" dirty="0"/>
          </a:p>
          <a:p>
            <a:r>
              <a:rPr lang="pt-BR" sz="3200" dirty="0"/>
              <a:t>+ Hoàn thành chương trình lớp học: 265 bạn, đạt tỉ lệ: 98,5%.</a:t>
            </a:r>
            <a:endParaRPr lang="en-US" sz="3200" dirty="0"/>
          </a:p>
        </p:txBody>
      </p:sp>
    </p:spTree>
    <p:extLst>
      <p:ext uri="{BB962C8B-B14F-4D97-AF65-F5344CB8AC3E}">
        <p14:creationId xmlns:p14="http://schemas.microsoft.com/office/powerpoint/2010/main" val="689437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094892" y="1633554"/>
            <a:ext cx="6002216" cy="461665"/>
          </a:xfrm>
          <a:prstGeom prst="rect">
            <a:avLst/>
          </a:prstGeom>
          <a:noFill/>
        </p:spPr>
        <p:txBody>
          <a:bodyPr wrap="square">
            <a:spAutoFit/>
          </a:bodyPr>
          <a:lstStyle/>
          <a:p>
            <a:r>
              <a:rPr lang="nl-NL" sz="2400" b="1" dirty="0"/>
              <a:t>V. CHỈ TIÊU PHẤN ĐẤU NĂM HỌC 2025 - 2026</a:t>
            </a:r>
            <a:endParaRPr lang="en-US" sz="2400" dirty="0"/>
          </a:p>
        </p:txBody>
      </p:sp>
      <p:sp>
        <p:nvSpPr>
          <p:cNvPr id="6" name="TextBox 5"/>
          <p:cNvSpPr txBox="1"/>
          <p:nvPr/>
        </p:nvSpPr>
        <p:spPr>
          <a:xfrm>
            <a:off x="1188720" y="2560320"/>
            <a:ext cx="10806764" cy="4047262"/>
          </a:xfrm>
          <a:prstGeom prst="rect">
            <a:avLst/>
          </a:prstGeom>
          <a:noFill/>
        </p:spPr>
        <p:txBody>
          <a:bodyPr wrap="square">
            <a:spAutoFit/>
          </a:bodyPr>
          <a:lstStyle/>
          <a:p>
            <a:endParaRPr sz="100" dirty="0"/>
          </a:p>
          <a:p>
            <a:r>
              <a:rPr lang="pt-BR" sz="3200" b="1" dirty="0"/>
              <a:t>* </a:t>
            </a:r>
            <a:r>
              <a:rPr lang="pt-BR" sz="3200" b="1" u="sng" dirty="0"/>
              <a:t>Cấp THCS</a:t>
            </a:r>
            <a:r>
              <a:rPr lang="pt-BR" sz="3200" b="1" dirty="0"/>
              <a:t>: 163 bạn</a:t>
            </a:r>
            <a:endParaRPr lang="en-US" sz="3200" dirty="0"/>
          </a:p>
          <a:p>
            <a:r>
              <a:rPr lang="pt-BR" sz="3200" b="1" dirty="0"/>
              <a:t>* Kết quả học tập:</a:t>
            </a:r>
            <a:endParaRPr lang="en-US" sz="3200" dirty="0"/>
          </a:p>
          <a:p>
            <a:r>
              <a:rPr lang="pt-BR" sz="3200" b="1" dirty="0"/>
              <a:t>- Tốt:</a:t>
            </a:r>
            <a:r>
              <a:rPr lang="pt-BR" sz="3200" dirty="0"/>
              <a:t>  12 bạn, đạt tỷ lệ: 7,4%</a:t>
            </a:r>
            <a:endParaRPr lang="en-US" sz="3200" dirty="0"/>
          </a:p>
          <a:p>
            <a:r>
              <a:rPr lang="pt-BR" sz="3200" b="1" dirty="0"/>
              <a:t>- Khá:</a:t>
            </a:r>
            <a:r>
              <a:rPr lang="pt-BR" sz="3200" dirty="0"/>
              <a:t> 93 bạn, đạt tỷ lệ: 57% %</a:t>
            </a:r>
            <a:endParaRPr lang="en-US" sz="3200" dirty="0"/>
          </a:p>
          <a:p>
            <a:r>
              <a:rPr lang="pt-BR" sz="3200" b="1" dirty="0"/>
              <a:t>- Đạt:</a:t>
            </a:r>
            <a:r>
              <a:rPr lang="pt-BR" sz="3200" dirty="0"/>
              <a:t> 8 bạn, đạt tỷ lệ: 35,6 %  </a:t>
            </a:r>
            <a:endParaRPr lang="en-US" sz="3200" dirty="0"/>
          </a:p>
          <a:p>
            <a:r>
              <a:rPr lang="pt-BR" sz="3200" b="1" dirty="0"/>
              <a:t>- Chưa đạt:</a:t>
            </a:r>
            <a:r>
              <a:rPr lang="pt-BR" sz="3200" dirty="0"/>
              <a:t> 0  </a:t>
            </a:r>
            <a:endParaRPr lang="en-US" sz="3200" dirty="0"/>
          </a:p>
          <a:p>
            <a:r>
              <a:rPr lang="pt-BR" sz="3200" b="1" dirty="0"/>
              <a:t>* Kết qua rèn luyện:</a:t>
            </a:r>
            <a:endParaRPr lang="en-US" sz="3200" dirty="0"/>
          </a:p>
          <a:p>
            <a:r>
              <a:rPr lang="pt-BR" sz="3200" b="1" dirty="0"/>
              <a:t>- Tốt:</a:t>
            </a:r>
            <a:r>
              <a:rPr lang="pt-BR" sz="3200" dirty="0"/>
              <a:t> 150 bạn, đạt tỷ lệ: 92  %  </a:t>
            </a:r>
            <a:endParaRPr lang="en-US" sz="3200" dirty="0"/>
          </a:p>
        </p:txBody>
      </p:sp>
    </p:spTree>
    <p:extLst>
      <p:ext uri="{BB962C8B-B14F-4D97-AF65-F5344CB8AC3E}">
        <p14:creationId xmlns:p14="http://schemas.microsoft.com/office/powerpoint/2010/main" val="22330760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094892" y="1633554"/>
            <a:ext cx="6002216" cy="461665"/>
          </a:xfrm>
          <a:prstGeom prst="rect">
            <a:avLst/>
          </a:prstGeom>
          <a:noFill/>
        </p:spPr>
        <p:txBody>
          <a:bodyPr wrap="square">
            <a:spAutoFit/>
          </a:bodyPr>
          <a:lstStyle/>
          <a:p>
            <a:r>
              <a:rPr lang="nl-NL" sz="2400" b="1" dirty="0"/>
              <a:t>V. CHỈ TIÊU PHẤN ĐẤU NĂM HỌC 2025 - 2026</a:t>
            </a:r>
            <a:endParaRPr lang="en-US" sz="2400" dirty="0"/>
          </a:p>
        </p:txBody>
      </p:sp>
      <p:sp>
        <p:nvSpPr>
          <p:cNvPr id="6" name="TextBox 5"/>
          <p:cNvSpPr txBox="1"/>
          <p:nvPr/>
        </p:nvSpPr>
        <p:spPr>
          <a:xfrm>
            <a:off x="1188720" y="2560320"/>
            <a:ext cx="10806764" cy="2077492"/>
          </a:xfrm>
          <a:prstGeom prst="rect">
            <a:avLst/>
          </a:prstGeom>
          <a:noFill/>
        </p:spPr>
        <p:txBody>
          <a:bodyPr wrap="square">
            <a:spAutoFit/>
          </a:bodyPr>
          <a:lstStyle/>
          <a:p>
            <a:endParaRPr sz="100" dirty="0"/>
          </a:p>
          <a:p>
            <a:r>
              <a:rPr lang="pt-BR" sz="3200" b="1" dirty="0"/>
              <a:t>- Khá:</a:t>
            </a:r>
            <a:r>
              <a:rPr lang="pt-BR" sz="3200" dirty="0"/>
              <a:t> 13 bạn, đạt tỷ lệ: 8%   </a:t>
            </a:r>
            <a:endParaRPr lang="en-US" sz="3200" dirty="0"/>
          </a:p>
          <a:p>
            <a:r>
              <a:rPr lang="pt-BR" sz="3200" b="1" dirty="0"/>
              <a:t>- Đạt:</a:t>
            </a:r>
            <a:r>
              <a:rPr lang="pt-BR" sz="3200" dirty="0"/>
              <a:t> 0</a:t>
            </a:r>
            <a:endParaRPr lang="en-US" sz="3200" dirty="0"/>
          </a:p>
          <a:p>
            <a:r>
              <a:rPr lang="pt-BR" sz="3200" dirty="0"/>
              <a:t>- Chưa đạt: 0</a:t>
            </a:r>
            <a:r>
              <a:rPr lang="de-DE" sz="3200" dirty="0"/>
              <a:t>* </a:t>
            </a:r>
            <a:endParaRPr lang="en-US" sz="3200" dirty="0"/>
          </a:p>
          <a:p>
            <a:r>
              <a:rPr lang="de-DE" sz="3200" dirty="0"/>
              <a:t> Đăng ký danh hiệu thi đua: Liên Đội xuất sắc cấp xã.</a:t>
            </a:r>
            <a:endParaRPr lang="en-US" sz="3200" dirty="0"/>
          </a:p>
        </p:txBody>
      </p:sp>
    </p:spTree>
    <p:extLst>
      <p:ext uri="{BB962C8B-B14F-4D97-AF65-F5344CB8AC3E}">
        <p14:creationId xmlns:p14="http://schemas.microsoft.com/office/powerpoint/2010/main" val="223307607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2"/>
          <a:stretch>
            <a:fillRect/>
          </a:stretch>
        </p:blipFill>
        <p:spPr>
          <a:xfrm>
            <a:off x="5137485" y="154004"/>
            <a:ext cx="1371600" cy="1479550"/>
          </a:xfrm>
          <a:prstGeom prst="rect">
            <a:avLst/>
          </a:prstGeom>
        </p:spPr>
      </p:pic>
      <p:sp>
        <p:nvSpPr>
          <p:cNvPr id="5" name="TextBox 4"/>
          <p:cNvSpPr txBox="1"/>
          <p:nvPr/>
        </p:nvSpPr>
        <p:spPr>
          <a:xfrm>
            <a:off x="3094892" y="1633554"/>
            <a:ext cx="6002216" cy="461665"/>
          </a:xfrm>
          <a:prstGeom prst="rect">
            <a:avLst/>
          </a:prstGeom>
          <a:noFill/>
        </p:spPr>
        <p:txBody>
          <a:bodyPr wrap="square">
            <a:spAutoFit/>
          </a:bodyPr>
          <a:lstStyle/>
          <a:p>
            <a:r>
              <a:rPr lang="nl-NL" sz="2400" b="1" dirty="0"/>
              <a:t>V. CHỈ TIÊU PHẤN ĐẤU NĂM HỌC 2025 - 2026</a:t>
            </a:r>
            <a:endParaRPr lang="en-US" sz="2400" dirty="0"/>
          </a:p>
        </p:txBody>
      </p:sp>
      <p:sp>
        <p:nvSpPr>
          <p:cNvPr id="6" name="TextBox 5"/>
          <p:cNvSpPr txBox="1"/>
          <p:nvPr/>
        </p:nvSpPr>
        <p:spPr>
          <a:xfrm>
            <a:off x="1188720" y="2560320"/>
            <a:ext cx="10806764" cy="2077492"/>
          </a:xfrm>
          <a:prstGeom prst="rect">
            <a:avLst/>
          </a:prstGeom>
          <a:noFill/>
        </p:spPr>
        <p:txBody>
          <a:bodyPr wrap="square">
            <a:spAutoFit/>
          </a:bodyPr>
          <a:lstStyle/>
          <a:p>
            <a:endParaRPr sz="100" dirty="0"/>
          </a:p>
          <a:p>
            <a:r>
              <a:rPr lang="de-DE" sz="3200" dirty="0"/>
              <a:t>Trên đây là chương trình hoạt động công tác Đội và phong trào thiếu nhi năm học 2025 - 2026 của Liên đội Trường  TH&amp;THCS Trà Tân.</a:t>
            </a:r>
            <a:endParaRPr lang="en-US" sz="3200" dirty="0"/>
          </a:p>
          <a:p>
            <a:r>
              <a:rPr lang="de-DE" sz="3200" dirty="0"/>
              <a:t>				                      </a:t>
            </a:r>
            <a:r>
              <a:rPr lang="de-DE" sz="3200" i="1" dirty="0"/>
              <a:t>Cà Đam, ngày  25 tháng 9 năm 2025</a:t>
            </a:r>
            <a:endParaRPr lang="en-US" sz="3200" dirty="0"/>
          </a:p>
        </p:txBody>
      </p:sp>
    </p:spTree>
    <p:extLst>
      <p:ext uri="{BB962C8B-B14F-4D97-AF65-F5344CB8AC3E}">
        <p14:creationId xmlns:p14="http://schemas.microsoft.com/office/powerpoint/2010/main" val="223307607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Rectangle 2"/>
          <p:cNvSpPr/>
          <p:nvPr/>
        </p:nvSpPr>
        <p:spPr>
          <a:xfrm>
            <a:off x="0" y="0"/>
            <a:ext cx="12188952" cy="6858000"/>
          </a:xfrm>
          <a:prstGeom prst="rect">
            <a:avLst/>
          </a:prstGeom>
          <a:solidFill>
            <a:srgbClr val="FFFFCC"/>
          </a:solidFill>
          <a:ln w="76200">
            <a:solidFill>
              <a:srgbClr val="C8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664df607-86e9-48f0-af92-68723162b18f.png"/>
          <p:cNvPicPr>
            <a:picLocks noChangeAspect="1"/>
          </p:cNvPicPr>
          <p:nvPr/>
        </p:nvPicPr>
        <p:blipFill>
          <a:blip r:embed="rId3"/>
          <a:stretch>
            <a:fillRect/>
          </a:stretch>
        </p:blipFill>
        <p:spPr>
          <a:xfrm>
            <a:off x="5137485" y="154004"/>
            <a:ext cx="1371600" cy="1479550"/>
          </a:xfrm>
          <a:prstGeom prst="rect">
            <a:avLst/>
          </a:prstGeom>
        </p:spPr>
      </p:pic>
      <p:sp>
        <p:nvSpPr>
          <p:cNvPr id="6" name="TextBox 5"/>
          <p:cNvSpPr txBox="1"/>
          <p:nvPr/>
        </p:nvSpPr>
        <p:spPr>
          <a:xfrm>
            <a:off x="1105703" y="3599066"/>
            <a:ext cx="10806764" cy="2077492"/>
          </a:xfrm>
          <a:prstGeom prst="rect">
            <a:avLst/>
          </a:prstGeom>
          <a:noFill/>
        </p:spPr>
        <p:txBody>
          <a:bodyPr wrap="square">
            <a:spAutoFit/>
          </a:bodyPr>
          <a:lstStyle/>
          <a:p>
            <a:endParaRPr sz="100" dirty="0"/>
          </a:p>
          <a:p>
            <a:r>
              <a:rPr lang="de-DE" sz="3200" dirty="0"/>
              <a:t>				</a:t>
            </a:r>
            <a:r>
              <a:rPr lang="de-DE" sz="2400" dirty="0">
                <a:latin typeface="Times New Roman" pitchFamily="18" charset="0"/>
                <a:cs typeface="Times New Roman" pitchFamily="18" charset="0"/>
              </a:rPr>
              <a:t>                      </a:t>
            </a:r>
            <a:r>
              <a:rPr lang="de-DE" sz="2400" b="1" dirty="0" smtClean="0">
                <a:latin typeface="Times New Roman" pitchFamily="18" charset="0"/>
                <a:cs typeface="Times New Roman" pitchFamily="18" charset="0"/>
              </a:rPr>
              <a:t>PHÊ DUYỆT CỦA HIỆU TRƯỞNG</a:t>
            </a:r>
          </a:p>
          <a:p>
            <a:endParaRPr lang="de-DE" sz="2400" dirty="0">
              <a:latin typeface="Times New Roman" pitchFamily="18" charset="0"/>
              <a:cs typeface="Times New Roman" pitchFamily="18" charset="0"/>
            </a:endParaRPr>
          </a:p>
          <a:p>
            <a:endParaRPr lang="de-DE" sz="2400" dirty="0" smtClean="0">
              <a:latin typeface="Times New Roman" pitchFamily="18" charset="0"/>
              <a:cs typeface="Times New Roman" pitchFamily="18" charset="0"/>
            </a:endParaRPr>
          </a:p>
          <a:p>
            <a:endParaRPr lang="de-DE" sz="2400" dirty="0">
              <a:latin typeface="Times New Roman" pitchFamily="18" charset="0"/>
              <a:cs typeface="Times New Roman" pitchFamily="18" charset="0"/>
            </a:endParaRPr>
          </a:p>
          <a:p>
            <a:pPr algn="ctr"/>
            <a:r>
              <a:rPr lang="de-DE" sz="2400" b="1" dirty="0" smtClean="0">
                <a:latin typeface="Times New Roman" pitchFamily="18" charset="0"/>
                <a:cs typeface="Times New Roman" pitchFamily="18" charset="0"/>
              </a:rPr>
              <a:t>Võ Đình Tú</a:t>
            </a:r>
            <a:endParaRPr lang="en-US" sz="2400" b="1" dirty="0">
              <a:latin typeface="Times New Roman" pitchFamily="18" charset="0"/>
              <a:cs typeface="Times New Roman" pitchFamily="18"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870022299"/>
              </p:ext>
            </p:extLst>
          </p:nvPr>
        </p:nvGraphicFramePr>
        <p:xfrm>
          <a:off x="3132870" y="1592523"/>
          <a:ext cx="5964238" cy="1439863"/>
        </p:xfrm>
        <a:graphic>
          <a:graphicData uri="http://schemas.openxmlformats.org/presentationml/2006/ole">
            <mc:AlternateContent xmlns:mc="http://schemas.openxmlformats.org/markup-compatibility/2006">
              <mc:Choice xmlns:v="urn:schemas-microsoft-com:vml" Requires="v">
                <p:oleObj spid="_x0000_s1027" name="Document" r:id="rId4" imgW="5963948" imgH="1439970" progId="Word.Document.12">
                  <p:embed/>
                </p:oleObj>
              </mc:Choice>
              <mc:Fallback>
                <p:oleObj name="Document" r:id="rId4" imgW="5963948" imgH="1439970" progId="Word.Document.12">
                  <p:embed/>
                  <p:pic>
                    <p:nvPicPr>
                      <p:cNvPr id="0" name=""/>
                      <p:cNvPicPr/>
                      <p:nvPr/>
                    </p:nvPicPr>
                    <p:blipFill>
                      <a:blip r:embed="rId5"/>
                      <a:stretch>
                        <a:fillRect/>
                      </a:stretch>
                    </p:blipFill>
                    <p:spPr>
                      <a:xfrm>
                        <a:off x="3132870" y="1592523"/>
                        <a:ext cx="5964238" cy="1439863"/>
                      </a:xfrm>
                      <a:prstGeom prst="rect">
                        <a:avLst/>
                      </a:prstGeom>
                    </p:spPr>
                  </p:pic>
                </p:oleObj>
              </mc:Fallback>
            </mc:AlternateContent>
          </a:graphicData>
        </a:graphic>
      </p:graphicFrame>
    </p:spTree>
    <p:extLst>
      <p:ext uri="{BB962C8B-B14F-4D97-AF65-F5344CB8AC3E}">
        <p14:creationId xmlns:p14="http://schemas.microsoft.com/office/powerpoint/2010/main" val="2393757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TotalTime>
  <Words>3799</Words>
  <Application>Microsoft Office PowerPoint</Application>
  <PresentationFormat>Custom</PresentationFormat>
  <Paragraphs>236</Paragraphs>
  <Slides>57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59" baseType="lpstr">
      <vt:lpstr>Office Theme</vt:lpstr>
      <vt:lpstr>Microsoft Word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Administrator</cp:lastModifiedBy>
  <cp:revision>14</cp:revision>
  <dcterms:created xsi:type="dcterms:W3CDTF">2013-01-27T09:14:16Z</dcterms:created>
  <dcterms:modified xsi:type="dcterms:W3CDTF">2025-09-17T02:24:13Z</dcterms:modified>
  <cp:category/>
</cp:coreProperties>
</file>